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3"/>
  </p:notesMasterIdLst>
  <p:sldIdLst>
    <p:sldId id="28941" r:id="rId6"/>
    <p:sldId id="28959" r:id="rId7"/>
    <p:sldId id="28958" r:id="rId8"/>
    <p:sldId id="28957" r:id="rId9"/>
    <p:sldId id="28956" r:id="rId10"/>
    <p:sldId id="28955" r:id="rId11"/>
    <p:sldId id="28954" r:id="rId12"/>
    <p:sldId id="28953" r:id="rId13"/>
    <p:sldId id="28952" r:id="rId14"/>
    <p:sldId id="28951" r:id="rId15"/>
    <p:sldId id="28950" r:id="rId16"/>
    <p:sldId id="28949" r:id="rId17"/>
    <p:sldId id="28948" r:id="rId18"/>
    <p:sldId id="28947" r:id="rId19"/>
    <p:sldId id="28946" r:id="rId20"/>
    <p:sldId id="28945" r:id="rId21"/>
    <p:sldId id="28944" r:id="rId22"/>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BC210-F002-5C3B-49D9-ACF4DEBEEC4E}" v="85" dt="2023-05-24T20:58:35.163"/>
    <p1510:client id="{4ADB1AF2-57A5-5B94-6CB1-355E223186EF}" v="2" dt="2023-05-24T20:52:13.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8" d="100"/>
          <a:sy n="68" d="100"/>
        </p:scale>
        <p:origin x="8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0552485767497"/>
          <c:y val="5.8941924822162595E-2"/>
          <c:w val="0.54829526962082076"/>
          <c:h val="0.86999264707033042"/>
        </c:manualLayout>
      </c:layout>
      <c:doughnutChart>
        <c:varyColors val="1"/>
        <c:ser>
          <c:idx val="0"/>
          <c:order val="0"/>
          <c:tx>
            <c:strRef>
              <c:f>Sheet1!$B$1</c:f>
              <c:strCache>
                <c:ptCount val="1"/>
                <c:pt idx="0">
                  <c:v>value</c:v>
                </c:pt>
              </c:strCache>
            </c:strRef>
          </c:tx>
          <c:spPr>
            <a:ln w="28575">
              <a:noFill/>
            </a:ln>
            <a:effectLst/>
            <a:scene3d>
              <a:camera prst="orthographicFront"/>
              <a:lightRig rig="threePt" dir="t"/>
            </a:scene3d>
            <a:sp3d/>
          </c:spPr>
          <c:dPt>
            <c:idx val="0"/>
            <c:bubble3D val="0"/>
            <c:spPr>
              <a:solidFill>
                <a:srgbClr val="005BAA"/>
              </a:solidFill>
              <a:ln w="28575">
                <a:noFill/>
              </a:ln>
              <a:effectLst/>
              <a:scene3d>
                <a:camera prst="orthographicFront"/>
                <a:lightRig rig="threePt" dir="t"/>
              </a:scene3d>
              <a:sp3d/>
            </c:spPr>
            <c:extLst>
              <c:ext xmlns:c16="http://schemas.microsoft.com/office/drawing/2014/chart" uri="{C3380CC4-5D6E-409C-BE32-E72D297353CC}">
                <c16:uniqueId val="{00000001-BC55-4805-BDCB-2D575D1044AB}"/>
              </c:ext>
            </c:extLst>
          </c:dPt>
          <c:dPt>
            <c:idx val="1"/>
            <c:bubble3D val="0"/>
            <c:spPr>
              <a:solidFill>
                <a:srgbClr val="00B5D5"/>
              </a:solidFill>
              <a:ln w="28575">
                <a:noFill/>
              </a:ln>
              <a:effectLst/>
              <a:scene3d>
                <a:camera prst="orthographicFront"/>
                <a:lightRig rig="threePt" dir="t"/>
              </a:scene3d>
              <a:sp3d/>
            </c:spPr>
            <c:extLst>
              <c:ext xmlns:c16="http://schemas.microsoft.com/office/drawing/2014/chart" uri="{C3380CC4-5D6E-409C-BE32-E72D297353CC}">
                <c16:uniqueId val="{00000003-BC55-4805-BDCB-2D575D1044AB}"/>
              </c:ext>
            </c:extLst>
          </c:dPt>
          <c:dPt>
            <c:idx val="2"/>
            <c:bubble3D val="0"/>
            <c:spPr>
              <a:solidFill>
                <a:srgbClr val="FAA61A"/>
              </a:solidFill>
              <a:ln w="28575">
                <a:noFill/>
              </a:ln>
              <a:effectLst/>
              <a:scene3d>
                <a:camera prst="orthographicFront"/>
                <a:lightRig rig="threePt" dir="t"/>
              </a:scene3d>
              <a:sp3d/>
            </c:spPr>
            <c:extLst>
              <c:ext xmlns:c16="http://schemas.microsoft.com/office/drawing/2014/chart" uri="{C3380CC4-5D6E-409C-BE32-E72D297353CC}">
                <c16:uniqueId val="{00000005-BC55-4805-BDCB-2D575D1044AB}"/>
              </c:ext>
            </c:extLst>
          </c:dPt>
          <c:dPt>
            <c:idx val="3"/>
            <c:bubble3D val="0"/>
            <c:spPr>
              <a:solidFill>
                <a:srgbClr val="70BF54"/>
              </a:solidFill>
              <a:ln w="28575">
                <a:noFill/>
              </a:ln>
              <a:effectLst/>
              <a:scene3d>
                <a:camera prst="orthographicFront"/>
                <a:lightRig rig="threePt" dir="t"/>
              </a:scene3d>
              <a:sp3d/>
            </c:spPr>
            <c:extLst>
              <c:ext xmlns:c16="http://schemas.microsoft.com/office/drawing/2014/chart" uri="{C3380CC4-5D6E-409C-BE32-E72D297353CC}">
                <c16:uniqueId val="{00000007-BC55-4805-BDCB-2D575D1044AB}"/>
              </c:ext>
            </c:extLst>
          </c:dPt>
          <c:dLbls>
            <c:delete val="1"/>
          </c:dLbls>
          <c:cat>
            <c:strRef>
              <c:f>Sheet1!$A$2:$A$5</c:f>
              <c:strCache>
                <c:ptCount val="4"/>
                <c:pt idx="0">
                  <c:v>Sale</c:v>
                </c:pt>
                <c:pt idx="1">
                  <c:v>Revenue</c:v>
                </c:pt>
                <c:pt idx="2">
                  <c:v>Profit</c:v>
                </c:pt>
                <c:pt idx="3">
                  <c:v>Expenditure</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C55-4805-BDCB-2D575D1044AB}"/>
            </c:ext>
          </c:extLst>
        </c:ser>
        <c:dLbls>
          <c:showLegendKey val="0"/>
          <c:showVal val="0"/>
          <c:showCatName val="0"/>
          <c:showSerName val="0"/>
          <c:showPercent val="1"/>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CA526-33AF-4267-A0CF-071545430C3F}" type="datetimeFigureOut">
              <a:rPr lang="en-CH" smtClean="0"/>
              <a:t>05/24/2023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D6E1C-97D9-4E9A-B458-0B76DC9D0D8F}" type="slidenum">
              <a:rPr lang="en-CH" smtClean="0"/>
              <a:t>‹#›</a:t>
            </a:fld>
            <a:endParaRPr lang="en-CH"/>
          </a:p>
        </p:txBody>
      </p:sp>
    </p:spTree>
    <p:extLst>
      <p:ext uri="{BB962C8B-B14F-4D97-AF65-F5344CB8AC3E}">
        <p14:creationId xmlns:p14="http://schemas.microsoft.com/office/powerpoint/2010/main" val="10928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median position here seems ok</a:t>
            </a:r>
          </a:p>
        </p:txBody>
      </p:sp>
      <p:sp>
        <p:nvSpPr>
          <p:cNvPr id="4" name="Slide Number Placeholder 3"/>
          <p:cNvSpPr>
            <a:spLocks noGrp="1"/>
          </p:cNvSpPr>
          <p:nvPr>
            <p:ph type="sldNum" sz="quarter" idx="5"/>
          </p:nvPr>
        </p:nvSpPr>
        <p:spPr/>
        <p:txBody>
          <a:bodyPr/>
          <a:lstStyle/>
          <a:p>
            <a:fld id="{EEA9334E-FEB3-D942-A85F-04B33DBD2198}" type="slidenum">
              <a:rPr lang="en-US" smtClean="0"/>
              <a:t>8</a:t>
            </a:fld>
            <a:endParaRPr lang="en-US"/>
          </a:p>
        </p:txBody>
      </p:sp>
    </p:spTree>
    <p:extLst>
      <p:ext uri="{BB962C8B-B14F-4D97-AF65-F5344CB8AC3E}">
        <p14:creationId xmlns:p14="http://schemas.microsoft.com/office/powerpoint/2010/main" val="64184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FFFFFF"/>
                </a:solidFill>
                <a:effectLst/>
                <a:latin typeface="Garamond" panose="02020404030301010803" pitchFamily="18" charset="0"/>
              </a:rPr>
              <a:t>Major International Climate Research and Development Effort in the Exploitation of Global kilometer (k-Scale) Computing and Earth System Observations </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Bridge the Gap Between Developing Global Science and Delivering Local Impact </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CH" sz="1800" b="0" i="0" u="none" strike="noStrike" kern="1200">
                <a:solidFill>
                  <a:srgbClr val="000000"/>
                </a:solidFill>
                <a:effectLst/>
                <a:latin typeface="Garamond" panose="02020404030301010803" pitchFamily="18" charset="0"/>
              </a:rPr>
              <a:t>Develop a Digital Strategy</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Accelerate the Development of Attribution Science</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Development of Quality Assurance Strategy for Weather, Climate and Water-Related Services </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Work Across Agencies to Enable Closer Integration of Geophysical and Social Sciences to Support Better Understanding of the Impacts of Weather, Climate and Water Events</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Develop Education and Training Strategies to Broaden Expertise Beyond Traditional Disciplines</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WMO, Together with NMHSs, Provide Leadership in the Move Towards Net-Zero </a:t>
            </a:r>
            <a:endParaRPr lang="en-US" sz="1800" b="0" i="0" u="none" strike="noStrike">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EEA9334E-FEB3-D942-A85F-04B33DBD2198}" type="slidenum">
              <a:rPr lang="en-US" smtClean="0"/>
              <a:t>12</a:t>
            </a:fld>
            <a:endParaRPr lang="en-US"/>
          </a:p>
        </p:txBody>
      </p:sp>
    </p:spTree>
    <p:extLst>
      <p:ext uri="{BB962C8B-B14F-4D97-AF65-F5344CB8AC3E}">
        <p14:creationId xmlns:p14="http://schemas.microsoft.com/office/powerpoint/2010/main" val="279228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A9334E-FEB3-D942-A85F-04B33DBD2198}" type="slidenum">
              <a:rPr lang="en-US" smtClean="0"/>
              <a:t>13</a:t>
            </a:fld>
            <a:endParaRPr lang="en-US"/>
          </a:p>
        </p:txBody>
      </p:sp>
    </p:spTree>
    <p:extLst>
      <p:ext uri="{BB962C8B-B14F-4D97-AF65-F5344CB8AC3E}">
        <p14:creationId xmlns:p14="http://schemas.microsoft.com/office/powerpoint/2010/main" val="38818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A9334E-FEB3-D942-A85F-04B33DBD2198}" type="slidenum">
              <a:rPr lang="en-US" smtClean="0"/>
              <a:t>15</a:t>
            </a:fld>
            <a:endParaRPr lang="en-US"/>
          </a:p>
        </p:txBody>
      </p:sp>
    </p:spTree>
    <p:extLst>
      <p:ext uri="{BB962C8B-B14F-4D97-AF65-F5344CB8AC3E}">
        <p14:creationId xmlns:p14="http://schemas.microsoft.com/office/powerpoint/2010/main" val="329954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FFFFFF"/>
                </a:solidFill>
                <a:effectLst/>
                <a:latin typeface="Garamond" panose="02020404030301010803" pitchFamily="18" charset="0"/>
              </a:rPr>
              <a:t>Major International Climate Research and Development Effort in the Exploitation of Global kilometer (k-Scale) Computing and Earth System Observations </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Bridge the Gap Between Developing Global Science and Delivering Local Impact </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CH" sz="1800" b="0" i="0" u="none" strike="noStrike" kern="1200">
                <a:solidFill>
                  <a:srgbClr val="000000"/>
                </a:solidFill>
                <a:effectLst/>
                <a:latin typeface="Garamond" panose="02020404030301010803" pitchFamily="18" charset="0"/>
              </a:rPr>
              <a:t>Develop a Digital Strategy</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Accelerate the Development of Attribution Science</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Development of Quality Assurance Strategy for Weather, Climate and Water-Related Services </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Work Across Agencies to Enable Closer Integration of Geophysical and Social Sciences to Support Better Understanding of the Impacts of Weather, Climate and Water Events</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Develop Education and Training Strategies to Broaden Expertise Beyond Traditional Disciplines</a:t>
            </a:r>
            <a:endParaRPr lang="en-US" sz="1800" b="0" i="0" u="none" strike="noStrike">
              <a:effectLst/>
              <a:latin typeface="Arial" panose="020B0604020202020204" pitchFamily="34" charset="0"/>
            </a:endParaRPr>
          </a:p>
          <a:p>
            <a:pPr marL="342900" indent="-342900" algn="l" rtl="0" eaLnBrk="1" fontAlgn="t" latinLnBrk="0" hangingPunct="1">
              <a:spcBef>
                <a:spcPts val="0"/>
              </a:spcBef>
              <a:spcAft>
                <a:spcPts val="0"/>
              </a:spcAft>
              <a:buFont typeface="+mj-lt"/>
              <a:buAutoNum type="arabicPeriod"/>
            </a:pPr>
            <a:r>
              <a:rPr lang="en-US" sz="1800" b="0" i="0" u="none" strike="noStrike" kern="1200">
                <a:solidFill>
                  <a:srgbClr val="000000"/>
                </a:solidFill>
                <a:effectLst/>
                <a:latin typeface="Garamond" panose="02020404030301010803" pitchFamily="18" charset="0"/>
              </a:rPr>
              <a:t>WMO, Together with NMHSs, Provide Leadership in the Move Towards Net-Zero </a:t>
            </a:r>
            <a:endParaRPr lang="en-US" sz="1800" b="0" i="0" u="none" strike="noStrike">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EEA9334E-FEB3-D942-A85F-04B33DBD2198}" type="slidenum">
              <a:rPr lang="en-US" smtClean="0"/>
              <a:t>16</a:t>
            </a:fld>
            <a:endParaRPr lang="en-US"/>
          </a:p>
        </p:txBody>
      </p:sp>
    </p:spTree>
    <p:extLst>
      <p:ext uri="{BB962C8B-B14F-4D97-AF65-F5344CB8AC3E}">
        <p14:creationId xmlns:p14="http://schemas.microsoft.com/office/powerpoint/2010/main" val="346931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14E6-8450-F3FE-6CE8-7D1529A611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9264A737-6E4D-F662-2B69-7C9C9D678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926B9026-2DC9-062B-1EDA-3C3157D1A2EA}"/>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5" name="Footer Placeholder 4">
            <a:extLst>
              <a:ext uri="{FF2B5EF4-FFF2-40B4-BE49-F238E27FC236}">
                <a16:creationId xmlns:a16="http://schemas.microsoft.com/office/drawing/2014/main" id="{4E37225B-B95B-3113-C221-3010DB65BCE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34E7874-45D8-93B0-134F-26C5FE059BB2}"/>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258181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6146-7F4B-5115-AF03-EF1B7F6ADB5C}"/>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60B936BF-13EC-CCD4-0CD0-0AB4E5AE3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24A4F66-D6A3-04F2-AF6F-5AE908DF3097}"/>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5" name="Footer Placeholder 4">
            <a:extLst>
              <a:ext uri="{FF2B5EF4-FFF2-40B4-BE49-F238E27FC236}">
                <a16:creationId xmlns:a16="http://schemas.microsoft.com/office/drawing/2014/main" id="{1AD99FB4-45F5-0348-98A4-223029E32ECE}"/>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6B6ABE9-91E2-1AAB-E7BC-5EEA7CA836E1}"/>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353307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1E75B-B80E-6F6A-D37E-4B1A8473EF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9D323991-75D3-4B16-AD28-C1612E35FE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EB939DC-FC57-D2BC-1C2E-288FA536FC90}"/>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5" name="Footer Placeholder 4">
            <a:extLst>
              <a:ext uri="{FF2B5EF4-FFF2-40B4-BE49-F238E27FC236}">
                <a16:creationId xmlns:a16="http://schemas.microsoft.com/office/drawing/2014/main" id="{F6741724-5F96-AFB8-680D-06E06132EB0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A550EA1-AE75-3A94-E54B-63B28E76D96F}"/>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70144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57497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images">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02AFE16C-2473-0565-452E-AB86D7679E95}"/>
              </a:ext>
            </a:extLst>
          </p:cNvPr>
          <p:cNvPicPr>
            <a:picLocks noChangeAspect="1"/>
          </p:cNvPicPr>
          <p:nvPr userDrawn="1"/>
        </p:nvPicPr>
        <p:blipFill>
          <a:blip r:embed="rId2"/>
          <a:stretch>
            <a:fillRect/>
          </a:stretch>
        </p:blipFill>
        <p:spPr>
          <a:xfrm>
            <a:off x="760723" y="-18261"/>
            <a:ext cx="3042445" cy="1187715"/>
          </a:xfrm>
          <a:prstGeom prst="rect">
            <a:avLst/>
          </a:prstGeom>
        </p:spPr>
      </p:pic>
      <p:sp>
        <p:nvSpPr>
          <p:cNvPr id="10" name="Marcador de posición de imagen 9">
            <a:extLst>
              <a:ext uri="{FF2B5EF4-FFF2-40B4-BE49-F238E27FC236}">
                <a16:creationId xmlns:a16="http://schemas.microsoft.com/office/drawing/2014/main" id="{0AC09B4D-F42F-714A-848A-CE26871CDE15}"/>
              </a:ext>
            </a:extLst>
          </p:cNvPr>
          <p:cNvSpPr>
            <a:spLocks noGrp="1"/>
          </p:cNvSpPr>
          <p:nvPr>
            <p:ph type="pic" sz="quarter" idx="14" hasCustomPrompt="1"/>
          </p:nvPr>
        </p:nvSpPr>
        <p:spPr>
          <a:xfrm>
            <a:off x="5208588" y="1879600"/>
            <a:ext cx="1339850" cy="1684338"/>
          </a:xfrm>
          <a:prstGeom prst="rect">
            <a:avLst/>
          </a:prstGeom>
          <a:solidFill>
            <a:schemeClr val="tx1">
              <a:lumMod val="85000"/>
              <a:lumOff val="15000"/>
            </a:schemeClr>
          </a:solidFill>
        </p:spPr>
        <p:txBody>
          <a:bodyPr anchor="ctr">
            <a:normAutofit/>
          </a:bodyPr>
          <a:lstStyle>
            <a:lvl1pPr algn="ctr">
              <a:defRPr sz="900">
                <a:solidFill>
                  <a:schemeClr val="bg1"/>
                </a:solidFill>
              </a:defRPr>
            </a:lvl1pPr>
          </a:lstStyle>
          <a:p>
            <a:r>
              <a:rPr lang="es-ES" err="1"/>
              <a:t>Your</a:t>
            </a:r>
            <a:r>
              <a:rPr lang="es-ES"/>
              <a:t> </a:t>
            </a:r>
            <a:r>
              <a:rPr lang="es-ES" err="1"/>
              <a:t>image</a:t>
            </a:r>
            <a:r>
              <a:rPr lang="es-ES"/>
              <a:t> </a:t>
            </a:r>
            <a:r>
              <a:rPr lang="es-ES" err="1"/>
              <a:t>here</a:t>
            </a:r>
            <a:endParaRPr lang="es-ES"/>
          </a:p>
        </p:txBody>
      </p:sp>
      <p:sp>
        <p:nvSpPr>
          <p:cNvPr id="11" name="Marcador de posición de imagen 9">
            <a:extLst>
              <a:ext uri="{FF2B5EF4-FFF2-40B4-BE49-F238E27FC236}">
                <a16:creationId xmlns:a16="http://schemas.microsoft.com/office/drawing/2014/main" id="{6203C20F-E878-7745-A366-EB1EEA4CAB94}"/>
              </a:ext>
            </a:extLst>
          </p:cNvPr>
          <p:cNvSpPr>
            <a:spLocks noGrp="1"/>
          </p:cNvSpPr>
          <p:nvPr>
            <p:ph type="pic" sz="quarter" idx="15" hasCustomPrompt="1"/>
          </p:nvPr>
        </p:nvSpPr>
        <p:spPr>
          <a:xfrm>
            <a:off x="8815388" y="18796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sp>
        <p:nvSpPr>
          <p:cNvPr id="12" name="Marcador de posición de imagen 9">
            <a:extLst>
              <a:ext uri="{FF2B5EF4-FFF2-40B4-BE49-F238E27FC236}">
                <a16:creationId xmlns:a16="http://schemas.microsoft.com/office/drawing/2014/main" id="{B9F55B83-D026-7544-BF73-70F5BFCBAA07}"/>
              </a:ext>
            </a:extLst>
          </p:cNvPr>
          <p:cNvSpPr>
            <a:spLocks noGrp="1"/>
          </p:cNvSpPr>
          <p:nvPr>
            <p:ph type="pic" sz="quarter" idx="16" hasCustomPrompt="1"/>
          </p:nvPr>
        </p:nvSpPr>
        <p:spPr>
          <a:xfrm>
            <a:off x="52085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sp>
        <p:nvSpPr>
          <p:cNvPr id="13" name="Marcador de posición de imagen 9">
            <a:extLst>
              <a:ext uri="{FF2B5EF4-FFF2-40B4-BE49-F238E27FC236}">
                <a16:creationId xmlns:a16="http://schemas.microsoft.com/office/drawing/2014/main" id="{9C3D87E3-091F-AC41-95B4-2D73D9F0DB13}"/>
              </a:ext>
            </a:extLst>
          </p:cNvPr>
          <p:cNvSpPr>
            <a:spLocks noGrp="1"/>
          </p:cNvSpPr>
          <p:nvPr>
            <p:ph type="pic" sz="quarter" idx="17" hasCustomPrompt="1"/>
          </p:nvPr>
        </p:nvSpPr>
        <p:spPr>
          <a:xfrm>
            <a:off x="8815388" y="4279900"/>
            <a:ext cx="1339850" cy="1684338"/>
          </a:xfrm>
          <a:prstGeom prst="rect">
            <a:avLst/>
          </a:prstGeo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cxnSp>
        <p:nvCxnSpPr>
          <p:cNvPr id="5" name="Straight Connector 2">
            <a:extLst>
              <a:ext uri="{FF2B5EF4-FFF2-40B4-BE49-F238E27FC236}">
                <a16:creationId xmlns:a16="http://schemas.microsoft.com/office/drawing/2014/main" id="{C4283362-401A-F1CC-C52C-CCA6A44D5E09}"/>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8" name="CuadroTexto 2">
            <a:extLst>
              <a:ext uri="{FF2B5EF4-FFF2-40B4-BE49-F238E27FC236}">
                <a16:creationId xmlns:a16="http://schemas.microsoft.com/office/drawing/2014/main" id="{95B55443-453C-4DEE-8BCA-F99CC8B4B9BB}"/>
              </a:ext>
            </a:extLst>
          </p:cNvPr>
          <p:cNvSpPr txBox="1"/>
          <p:nvPr userDrawn="1"/>
        </p:nvSpPr>
        <p:spPr>
          <a:xfrm>
            <a:off x="845684" y="1851185"/>
            <a:ext cx="3042444" cy="461665"/>
          </a:xfrm>
          <a:prstGeom prst="rect">
            <a:avLst/>
          </a:prstGeom>
          <a:noFill/>
        </p:spPr>
        <p:txBody>
          <a:bodyPr wrap="square" rtlCol="0">
            <a:spAutoFit/>
          </a:bodyPr>
          <a:lstStyle/>
          <a:p>
            <a:r>
              <a:rPr lang="hr-HR"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a:t>
            </a:r>
            <a:r>
              <a:rPr lang="es-ES"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.1 </a:t>
            </a:r>
            <a:r>
              <a:rPr lang="hr-HR" sz="240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Lorem</a:t>
            </a:r>
            <a:r>
              <a:rPr lang="hr-HR"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 </a:t>
            </a:r>
            <a:r>
              <a:rPr lang="hr-HR" sz="2400" err="1">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rPr>
              <a:t>ipsum</a:t>
            </a:r>
            <a:endParaRPr lang="es-ES" sz="2400">
              <a:solidFill>
                <a:schemeClr val="tx1">
                  <a:lumMod val="95000"/>
                  <a:lumOff val="5000"/>
                </a:schemeClr>
              </a:solidFill>
              <a:latin typeface="Verdana" panose="020B0604030504040204" pitchFamily="34" charset="0"/>
              <a:ea typeface="Verdana" panose="020B0604030504040204" pitchFamily="34" charset="0"/>
              <a:cs typeface="Roboto" panose="02000000000000000000" pitchFamily="2" charset="0"/>
            </a:endParaRPr>
          </a:p>
        </p:txBody>
      </p:sp>
      <p:sp>
        <p:nvSpPr>
          <p:cNvPr id="9" name="CuadroTexto 8">
            <a:extLst>
              <a:ext uri="{FF2B5EF4-FFF2-40B4-BE49-F238E27FC236}">
                <a16:creationId xmlns:a16="http://schemas.microsoft.com/office/drawing/2014/main" id="{0FA90B4F-430A-ED76-56F5-277ACC139BFC}"/>
              </a:ext>
            </a:extLst>
          </p:cNvPr>
          <p:cNvSpPr txBox="1"/>
          <p:nvPr userDrawn="1"/>
        </p:nvSpPr>
        <p:spPr>
          <a:xfrm>
            <a:off x="6857776" y="2452929"/>
            <a:ext cx="1586424"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4" name="CuadroTexto 16">
            <a:extLst>
              <a:ext uri="{FF2B5EF4-FFF2-40B4-BE49-F238E27FC236}">
                <a16:creationId xmlns:a16="http://schemas.microsoft.com/office/drawing/2014/main" id="{406CABAF-C8CB-146F-0AAF-CACEED1E7067}"/>
              </a:ext>
            </a:extLst>
          </p:cNvPr>
          <p:cNvSpPr txBox="1"/>
          <p:nvPr userDrawn="1"/>
        </p:nvSpPr>
        <p:spPr>
          <a:xfrm>
            <a:off x="10456792" y="2452929"/>
            <a:ext cx="1103837"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5" name="CuadroTexto 19">
            <a:extLst>
              <a:ext uri="{FF2B5EF4-FFF2-40B4-BE49-F238E27FC236}">
                <a16:creationId xmlns:a16="http://schemas.microsoft.com/office/drawing/2014/main" id="{BEC19989-D9E1-A1C7-5BBB-05AACB261AFC}"/>
              </a:ext>
            </a:extLst>
          </p:cNvPr>
          <p:cNvSpPr txBox="1"/>
          <p:nvPr userDrawn="1"/>
        </p:nvSpPr>
        <p:spPr>
          <a:xfrm>
            <a:off x="6857776" y="4864605"/>
            <a:ext cx="1586424"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6" name="CuadroTexto 22">
            <a:extLst>
              <a:ext uri="{FF2B5EF4-FFF2-40B4-BE49-F238E27FC236}">
                <a16:creationId xmlns:a16="http://schemas.microsoft.com/office/drawing/2014/main" id="{5A90660E-FA79-10CD-C580-B5E3BEB8907E}"/>
              </a:ext>
            </a:extLst>
          </p:cNvPr>
          <p:cNvSpPr txBox="1"/>
          <p:nvPr userDrawn="1"/>
        </p:nvSpPr>
        <p:spPr>
          <a:xfrm>
            <a:off x="10456792" y="4864605"/>
            <a:ext cx="1157358" cy="584775"/>
          </a:xfrm>
          <a:prstGeom prst="rect">
            <a:avLst/>
          </a:prstGeom>
          <a:noFill/>
        </p:spPr>
        <p:txBody>
          <a:bodyPr wrap="square" rtlCol="0">
            <a:spAutoFit/>
          </a:bodyPr>
          <a:lstStyle/>
          <a:p>
            <a:r>
              <a:rPr lang="hr-HR" sz="1600" err="1">
                <a:latin typeface="Verdana" panose="020B0604030504040204" pitchFamily="34" charset="0"/>
                <a:ea typeface="Verdana" panose="020B0604030504040204" pitchFamily="34" charset="0"/>
              </a:rPr>
              <a:t>Lorem</a:t>
            </a:r>
            <a:endParaRPr lang="hr-HR" sz="1600">
              <a:latin typeface="Verdana" panose="020B0604030504040204" pitchFamily="34" charset="0"/>
              <a:ea typeface="Verdana" panose="020B0604030504040204" pitchFamily="34" charset="0"/>
            </a:endParaRPr>
          </a:p>
          <a:p>
            <a:r>
              <a:rPr lang="hr-HR" sz="1600" err="1">
                <a:latin typeface="Verdana" panose="020B0604030504040204" pitchFamily="34" charset="0"/>
                <a:ea typeface="Verdana" panose="020B0604030504040204" pitchFamily="34" charset="0"/>
              </a:rPr>
              <a:t>Ipsum</a:t>
            </a:r>
            <a:endParaRPr lang="es-ES" sz="1600">
              <a:latin typeface="Verdana" panose="020B0604030504040204" pitchFamily="34" charset="0"/>
              <a:ea typeface="Verdana" panose="020B0604030504040204" pitchFamily="34" charset="0"/>
            </a:endParaRPr>
          </a:p>
        </p:txBody>
      </p:sp>
      <p:sp>
        <p:nvSpPr>
          <p:cNvPr id="17" name="CuadroTexto 2">
            <a:extLst>
              <a:ext uri="{FF2B5EF4-FFF2-40B4-BE49-F238E27FC236}">
                <a16:creationId xmlns:a16="http://schemas.microsoft.com/office/drawing/2014/main" id="{94BD3326-2C5E-E7FA-857B-F79389521B2F}"/>
              </a:ext>
            </a:extLst>
          </p:cNvPr>
          <p:cNvSpPr txBox="1"/>
          <p:nvPr userDrawn="1"/>
        </p:nvSpPr>
        <p:spPr>
          <a:xfrm>
            <a:off x="845684" y="2666794"/>
            <a:ext cx="4053566" cy="2308324"/>
          </a:xfrm>
          <a:prstGeom prst="rect">
            <a:avLst/>
          </a:prstGeom>
          <a:noFill/>
        </p:spPr>
        <p:txBody>
          <a:bodyPr wrap="square" rtlCol="0">
            <a:spAutoFit/>
          </a:bodyPr>
          <a:lstStyle/>
          <a:p>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Lorem</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Ipsum</a:t>
            </a:r>
            <a:endParaRPr lang="hr-HR" sz="3600" b="1">
              <a:solidFill>
                <a:srgbClr val="42AB37"/>
              </a:solidFill>
              <a:latin typeface="Verdana" panose="020B0604030504040204" pitchFamily="34" charset="0"/>
              <a:ea typeface="Verdana" panose="020B0604030504040204" pitchFamily="34" charset="0"/>
              <a:cs typeface="Roboto" panose="02000000000000000000" pitchFamily="2" charset="0"/>
            </a:endParaRPr>
          </a:p>
          <a:p>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peria</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quatures</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qui</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quatas</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son</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deo</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r>
              <a:rPr lang="hr-HR" sz="3600" b="1" err="1">
                <a:solidFill>
                  <a:srgbClr val="42AB37"/>
                </a:solidFill>
                <a:latin typeface="Verdana" panose="020B0604030504040204" pitchFamily="34" charset="0"/>
                <a:ea typeface="Verdana" panose="020B0604030504040204" pitchFamily="34" charset="0"/>
                <a:cs typeface="Roboto" panose="02000000000000000000" pitchFamily="2" charset="0"/>
              </a:rPr>
              <a:t>dolenitium</a:t>
            </a:r>
            <a:r>
              <a:rPr lang="hr-HR" sz="3600" b="1">
                <a:solidFill>
                  <a:srgbClr val="42AB37"/>
                </a:solidFill>
                <a:latin typeface="Verdana" panose="020B0604030504040204" pitchFamily="34" charset="0"/>
                <a:ea typeface="Verdana" panose="020B0604030504040204" pitchFamily="34" charset="0"/>
                <a:cs typeface="Roboto" panose="02000000000000000000" pitchFamily="2" charset="0"/>
              </a:rPr>
              <a:t> </a:t>
            </a:r>
          </a:p>
        </p:txBody>
      </p:sp>
    </p:spTree>
    <p:extLst>
      <p:ext uri="{BB962C8B-B14F-4D97-AF65-F5344CB8AC3E}">
        <p14:creationId xmlns:p14="http://schemas.microsoft.com/office/powerpoint/2010/main" val="159341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71FD6-5E10-0B78-5E7E-FC8BADA63247}"/>
              </a:ext>
            </a:extLst>
          </p:cNvPr>
          <p:cNvSpPr/>
          <p:nvPr userDrawn="1"/>
        </p:nvSpPr>
        <p:spPr>
          <a:xfrm>
            <a:off x="0" y="-18261"/>
            <a:ext cx="6105570" cy="6876261"/>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2">
            <a:extLst>
              <a:ext uri="{FF2B5EF4-FFF2-40B4-BE49-F238E27FC236}">
                <a16:creationId xmlns:a16="http://schemas.microsoft.com/office/drawing/2014/main" id="{1142C450-50E3-4CC2-241B-708232D50125}"/>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sp>
        <p:nvSpPr>
          <p:cNvPr id="9" name="CuadroTexto 11">
            <a:extLst>
              <a:ext uri="{FF2B5EF4-FFF2-40B4-BE49-F238E27FC236}">
                <a16:creationId xmlns:a16="http://schemas.microsoft.com/office/drawing/2014/main" id="{EE8404CF-60AE-7B2A-9931-947E9CA3DB7C}"/>
              </a:ext>
            </a:extLst>
          </p:cNvPr>
          <p:cNvSpPr txBox="1"/>
          <p:nvPr userDrawn="1"/>
        </p:nvSpPr>
        <p:spPr>
          <a:xfrm>
            <a:off x="758270" y="1928961"/>
            <a:ext cx="4336789" cy="830997"/>
          </a:xfrm>
          <a:prstGeom prst="rect">
            <a:avLst/>
          </a:prstGeom>
          <a:noFill/>
        </p:spPr>
        <p:txBody>
          <a:bodyPr wrap="square" rtlCol="0">
            <a:spAutoFit/>
          </a:bodyPr>
          <a:lstStyle/>
          <a:p>
            <a:r>
              <a:rPr lang="hr-HR" sz="240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a:solidFill>
                  <a:schemeClr val="bg1"/>
                </a:solidFill>
                <a:latin typeface="Verdana" panose="020B0604030504040204" pitchFamily="34" charset="0"/>
                <a:ea typeface="Verdana" panose="020B0604030504040204" pitchFamily="34" charset="0"/>
                <a:cs typeface="Roboto" panose="02000000000000000000" pitchFamily="2" charset="0"/>
              </a:rPr>
              <a:t>.</a:t>
            </a:r>
            <a:r>
              <a:rPr lang="hr-HR" sz="2400">
                <a:solidFill>
                  <a:schemeClr val="bg1"/>
                </a:solidFill>
                <a:latin typeface="Verdana" panose="020B0604030504040204" pitchFamily="34" charset="0"/>
                <a:ea typeface="Verdana" panose="020B0604030504040204" pitchFamily="34" charset="0"/>
                <a:cs typeface="Roboto" panose="02000000000000000000" pitchFamily="2" charset="0"/>
              </a:rPr>
              <a:t>1</a:t>
            </a:r>
            <a:r>
              <a:rPr lang="es-ES" sz="2400">
                <a:solidFill>
                  <a:schemeClr val="bg1"/>
                </a:solidFill>
                <a:latin typeface="Verdana" panose="020B0604030504040204" pitchFamily="34" charset="0"/>
                <a:ea typeface="Verdana" panose="020B0604030504040204" pitchFamily="34" charset="0"/>
                <a:cs typeface="Roboto" panose="02000000000000000000" pitchFamily="2" charset="0"/>
              </a:rPr>
              <a:t>. </a:t>
            </a:r>
          </a:p>
          <a:p>
            <a:r>
              <a:rPr lang="hr-HR" sz="2400" err="1">
                <a:solidFill>
                  <a:schemeClr val="bg1"/>
                </a:solidFill>
                <a:latin typeface="Verdana" panose="020B0604030504040204" pitchFamily="34" charset="0"/>
                <a:ea typeface="Verdana" panose="020B0604030504040204" pitchFamily="34" charset="0"/>
                <a:cs typeface="Roboto" panose="02000000000000000000" pitchFamily="2" charset="0"/>
              </a:rPr>
              <a:t>Lorem</a:t>
            </a:r>
            <a:r>
              <a:rPr lang="hr-HR" sz="2400">
                <a:solidFill>
                  <a:schemeClr val="bg1"/>
                </a:solidFill>
                <a:latin typeface="Verdana" panose="020B0604030504040204" pitchFamily="34" charset="0"/>
                <a:ea typeface="Verdana" panose="020B0604030504040204" pitchFamily="34" charset="0"/>
                <a:cs typeface="Roboto" panose="02000000000000000000" pitchFamily="2" charset="0"/>
              </a:rPr>
              <a:t> </a:t>
            </a:r>
            <a:r>
              <a:rPr lang="hr-HR" sz="2400" err="1">
                <a:solidFill>
                  <a:schemeClr val="bg1"/>
                </a:solidFill>
                <a:latin typeface="Verdana" panose="020B0604030504040204" pitchFamily="34" charset="0"/>
                <a:ea typeface="Verdana" panose="020B0604030504040204" pitchFamily="34" charset="0"/>
                <a:cs typeface="Roboto" panose="02000000000000000000" pitchFamily="2" charset="0"/>
              </a:rPr>
              <a:t>ipsum</a:t>
            </a:r>
            <a:endParaRPr lang="es-ES" sz="2400">
              <a:solidFill>
                <a:schemeClr val="bg1"/>
              </a:solidFill>
              <a:latin typeface="Verdana" panose="020B0604030504040204" pitchFamily="34" charset="0"/>
              <a:ea typeface="Verdana" panose="020B0604030504040204" pitchFamily="34" charset="0"/>
              <a:cs typeface="Roboto" panose="02000000000000000000" pitchFamily="2" charset="0"/>
            </a:endParaRPr>
          </a:p>
        </p:txBody>
      </p:sp>
      <p:sp>
        <p:nvSpPr>
          <p:cNvPr id="10" name="CuadroTexto 9">
            <a:extLst>
              <a:ext uri="{FF2B5EF4-FFF2-40B4-BE49-F238E27FC236}">
                <a16:creationId xmlns:a16="http://schemas.microsoft.com/office/drawing/2014/main" id="{BBD42A0E-7BD3-FF0A-5BEC-7D48968AD3A0}"/>
              </a:ext>
            </a:extLst>
          </p:cNvPr>
          <p:cNvSpPr txBox="1"/>
          <p:nvPr userDrawn="1"/>
        </p:nvSpPr>
        <p:spPr>
          <a:xfrm>
            <a:off x="750434" y="3343940"/>
            <a:ext cx="3986666" cy="1440010"/>
          </a:xfrm>
          <a:prstGeom prst="rect">
            <a:avLst/>
          </a:prstGeom>
          <a:noFill/>
        </p:spPr>
        <p:txBody>
          <a:bodyPr wrap="square" rtlCol="0">
            <a:spAutoFit/>
          </a:bodyPr>
          <a:lstStyle/>
          <a:p>
            <a:pPr marR="0" algn="l" rtl="0">
              <a:lnSpc>
                <a:spcPct val="150000"/>
              </a:lnSpc>
            </a:pPr>
            <a:r>
              <a:rPr lang="en-US" sz="1800" b="0" i="0" u="none" strike="noStrike" baseline="30000">
                <a:solidFill>
                  <a:schemeClr val="bg1"/>
                </a:solidFill>
                <a:latin typeface="Verdana" panose="020B0604030504040204" pitchFamily="34" charset="0"/>
                <a:ea typeface="Verdana" panose="020B0604030504040204" pitchFamily="34" charset="0"/>
              </a:rPr>
              <a:t>Qui </a:t>
            </a:r>
            <a:r>
              <a:rPr lang="en-US" sz="1800" b="0" i="0" u="none" strike="noStrike" baseline="30000" err="1">
                <a:solidFill>
                  <a:schemeClr val="bg1"/>
                </a:solidFill>
                <a:latin typeface="Verdana" panose="020B0604030504040204" pitchFamily="34" charset="0"/>
                <a:ea typeface="Verdana" panose="020B0604030504040204" pitchFamily="34" charset="0"/>
              </a:rPr>
              <a:t>quas</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dit</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porero</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voluptation</a:t>
            </a:r>
            <a:r>
              <a:rPr lang="en-US" sz="1800" b="0" i="0" u="none" strike="noStrike" baseline="30000">
                <a:solidFill>
                  <a:schemeClr val="bg1"/>
                </a:solidFill>
                <a:latin typeface="Verdana" panose="020B0604030504040204" pitchFamily="34" charset="0"/>
                <a:ea typeface="Verdana" panose="020B0604030504040204" pitchFamily="34" charset="0"/>
              </a:rPr>
              <a:t> re et </a:t>
            </a:r>
            <a:r>
              <a:rPr lang="en-US" sz="1800" b="0" i="0" u="none" strike="noStrike" baseline="30000" err="1">
                <a:solidFill>
                  <a:schemeClr val="bg1"/>
                </a:solidFill>
                <a:latin typeface="Verdana" panose="020B0604030504040204" pitchFamily="34" charset="0"/>
                <a:ea typeface="Verdana" panose="020B0604030504040204" pitchFamily="34" charset="0"/>
              </a:rPr>
              <a:t>el</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erumqui</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dipsus</a:t>
            </a:r>
            <a:r>
              <a:rPr lang="en-US" sz="1800" b="0" i="0" u="none" strike="noStrike" baseline="30000">
                <a:solidFill>
                  <a:schemeClr val="bg1"/>
                </a:solidFill>
                <a:latin typeface="Verdana" panose="020B0604030504040204" pitchFamily="34" charset="0"/>
                <a:ea typeface="Verdana" panose="020B0604030504040204" pitchFamily="34" charset="0"/>
              </a:rPr>
              <a:t> que </a:t>
            </a:r>
            <a:r>
              <a:rPr lang="en-US" sz="1800" b="0" i="0" u="none" strike="noStrike" baseline="30000" err="1">
                <a:solidFill>
                  <a:schemeClr val="bg1"/>
                </a:solidFill>
                <a:latin typeface="Verdana" panose="020B0604030504040204" pitchFamily="34" charset="0"/>
                <a:ea typeface="Verdana" panose="020B0604030504040204" pitchFamily="34" charset="0"/>
              </a:rPr>
              <a:t>nos</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adio</a:t>
            </a:r>
            <a:r>
              <a:rPr lang="en-US" sz="1800" b="0" i="0" u="none" strike="noStrike" baseline="30000">
                <a:solidFill>
                  <a:schemeClr val="bg1"/>
                </a:solidFill>
                <a:latin typeface="Verdana" panose="020B0604030504040204" pitchFamily="34" charset="0"/>
                <a:ea typeface="Verdana" panose="020B0604030504040204" pitchFamily="34" charset="0"/>
              </a:rPr>
              <a:t> mod </a:t>
            </a:r>
            <a:r>
              <a:rPr lang="en-US" sz="1800" b="0" i="0" u="none" strike="noStrike" baseline="30000" err="1">
                <a:solidFill>
                  <a:schemeClr val="bg1"/>
                </a:solidFill>
                <a:latin typeface="Verdana" panose="020B0604030504040204" pitchFamily="34" charset="0"/>
                <a:ea typeface="Verdana" panose="020B0604030504040204" pitchFamily="34" charset="0"/>
              </a:rPr>
              <a:t>ut</a:t>
            </a:r>
            <a:r>
              <a:rPr lang="en-US" sz="1800" b="0" i="0" u="none" strike="noStrike" baseline="30000">
                <a:solidFill>
                  <a:schemeClr val="bg1"/>
                </a:solidFill>
                <a:latin typeface="Verdana" panose="020B0604030504040204" pitchFamily="34" charset="0"/>
                <a:ea typeface="Verdana" panose="020B0604030504040204" pitchFamily="34" charset="0"/>
              </a:rPr>
              <a:t> rest </a:t>
            </a:r>
            <a:r>
              <a:rPr lang="en-US" sz="1800" b="0" i="0" u="none" strike="noStrike" baseline="30000" err="1">
                <a:solidFill>
                  <a:schemeClr val="bg1"/>
                </a:solidFill>
                <a:latin typeface="Verdana" panose="020B0604030504040204" pitchFamily="34" charset="0"/>
                <a:ea typeface="Verdana" panose="020B0604030504040204" pitchFamily="34" charset="0"/>
              </a:rPr>
              <a:t>accum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autempo</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riossin</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totaeriti</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blaborum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debitat</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enditae</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percillutet</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fugia</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etus</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eos</a:t>
            </a:r>
            <a:r>
              <a:rPr lang="en-US" sz="1800" b="0" i="0" u="none" strike="noStrike" baseline="30000">
                <a:solidFill>
                  <a:schemeClr val="bg1"/>
                </a:solidFill>
                <a:latin typeface="Verdana" panose="020B0604030504040204" pitchFamily="34" charset="0"/>
                <a:ea typeface="Verdana" panose="020B0604030504040204" pitchFamily="34" charset="0"/>
              </a:rPr>
              <a:t> sim </a:t>
            </a:r>
            <a:r>
              <a:rPr lang="en-US" sz="1800" b="0" i="0" u="none" strike="noStrike" baseline="30000" err="1">
                <a:solidFill>
                  <a:schemeClr val="bg1"/>
                </a:solidFill>
                <a:latin typeface="Verdana" panose="020B0604030504040204" pitchFamily="34" charset="0"/>
                <a:ea typeface="Verdana" panose="020B0604030504040204" pitchFamily="34" charset="0"/>
              </a:rPr>
              <a:t>recepra</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expeles</a:t>
            </a:r>
            <a:r>
              <a:rPr lang="en-US" sz="1800" b="0" i="0" u="none" strike="noStrike" baseline="30000">
                <a:solidFill>
                  <a:schemeClr val="bg1"/>
                </a:solidFill>
                <a:latin typeface="Verdana" panose="020B0604030504040204" pitchFamily="34" charset="0"/>
                <a:ea typeface="Verdana" panose="020B0604030504040204" pitchFamily="34" charset="0"/>
              </a:rPr>
              <a:t> qui </a:t>
            </a:r>
            <a:r>
              <a:rPr lang="en-US" sz="1800" b="0" i="0" u="none" strike="noStrike" baseline="30000" err="1">
                <a:solidFill>
                  <a:schemeClr val="bg1"/>
                </a:solidFill>
                <a:latin typeface="Verdana" panose="020B0604030504040204" pitchFamily="34" charset="0"/>
                <a:ea typeface="Verdana" panose="020B0604030504040204" pitchFamily="34" charset="0"/>
              </a:rPr>
              <a:t>tem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nim</a:t>
            </a:r>
            <a:r>
              <a:rPr lang="en-US" sz="1800" b="0" i="0" u="none" strike="noStrike" baseline="30000">
                <a:solidFill>
                  <a:schemeClr val="bg1"/>
                </a:solidFill>
                <a:latin typeface="Verdana" panose="020B0604030504040204" pitchFamily="34" charset="0"/>
                <a:ea typeface="Verdana" panose="020B0604030504040204" pitchFamily="34" charset="0"/>
              </a:rPr>
              <a:t> </a:t>
            </a:r>
            <a:r>
              <a:rPr lang="en-US" sz="1800" b="0" i="0" u="none" strike="noStrike" baseline="30000" err="1">
                <a:solidFill>
                  <a:schemeClr val="bg1"/>
                </a:solidFill>
                <a:latin typeface="Verdana" panose="020B0604030504040204" pitchFamily="34" charset="0"/>
                <a:ea typeface="Verdana" panose="020B0604030504040204" pitchFamily="34" charset="0"/>
              </a:rPr>
              <a:t>volectiae</a:t>
            </a:r>
            <a:r>
              <a:rPr lang="hr-HR" sz="1800" b="0" i="0" u="none" strike="noStrike" baseline="30000">
                <a:solidFill>
                  <a:schemeClr val="bg1"/>
                </a:solidFill>
                <a:latin typeface="Verdana" panose="020B0604030504040204" pitchFamily="34" charset="0"/>
                <a:ea typeface="Verdana" panose="020B0604030504040204" pitchFamily="34" charset="0"/>
              </a:rPr>
              <a:t>.</a:t>
            </a:r>
            <a:endParaRPr lang="en-US" sz="1800" b="0" i="0" u="none" strike="noStrike" baseline="30000">
              <a:solidFill>
                <a:schemeClr val="bg1"/>
              </a:solidFill>
              <a:latin typeface="Verdana" panose="020B0604030504040204" pitchFamily="34" charset="0"/>
              <a:ea typeface="Verdana" panose="020B0604030504040204" pitchFamily="34" charset="0"/>
            </a:endParaRPr>
          </a:p>
        </p:txBody>
      </p:sp>
      <p:graphicFrame>
        <p:nvGraphicFramePr>
          <p:cNvPr id="11" name="Chart 3">
            <a:extLst>
              <a:ext uri="{FF2B5EF4-FFF2-40B4-BE49-F238E27FC236}">
                <a16:creationId xmlns:a16="http://schemas.microsoft.com/office/drawing/2014/main" id="{C9007DC4-AA7B-F2CC-A8D8-A4B3596AEDC2}"/>
              </a:ext>
            </a:extLst>
          </p:cNvPr>
          <p:cNvGraphicFramePr/>
          <p:nvPr userDrawn="1">
            <p:extLst>
              <p:ext uri="{D42A27DB-BD31-4B8C-83A1-F6EECF244321}">
                <p14:modId xmlns:p14="http://schemas.microsoft.com/office/powerpoint/2010/main" val="3741084357"/>
              </p:ext>
            </p:extLst>
          </p:nvPr>
        </p:nvGraphicFramePr>
        <p:xfrm>
          <a:off x="6302057" y="1090694"/>
          <a:ext cx="4791658" cy="421360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3">
            <a:extLst>
              <a:ext uri="{FF2B5EF4-FFF2-40B4-BE49-F238E27FC236}">
                <a16:creationId xmlns:a16="http://schemas.microsoft.com/office/drawing/2014/main" id="{6031634C-C936-CB5A-16B9-AF97F0D86BAD}"/>
              </a:ext>
            </a:extLst>
          </p:cNvPr>
          <p:cNvSpPr/>
          <p:nvPr userDrawn="1"/>
        </p:nvSpPr>
        <p:spPr>
          <a:xfrm>
            <a:off x="7766366" y="2827583"/>
            <a:ext cx="1487836" cy="769441"/>
          </a:xfrm>
          <a:prstGeom prst="rect">
            <a:avLst/>
          </a:prstGeom>
        </p:spPr>
        <p:txBody>
          <a:bodyPr wrap="square">
            <a:spAutoFit/>
          </a:bodyPr>
          <a:lstStyle/>
          <a:p>
            <a:pPr algn="ctr"/>
            <a:r>
              <a:rPr lang="es-ES" sz="4400">
                <a:solidFill>
                  <a:schemeClr val="tx1">
                    <a:lumMod val="75000"/>
                    <a:lumOff val="25000"/>
                  </a:schemeClr>
                </a:solidFill>
                <a:latin typeface="Verdana" panose="020B0604030504040204" pitchFamily="34" charset="0"/>
                <a:ea typeface="Verdana" panose="020B0604030504040204" pitchFamily="34" charset="0"/>
              </a:rPr>
              <a:t>5</a:t>
            </a:r>
            <a:r>
              <a:rPr lang="es-ES" sz="2800">
                <a:solidFill>
                  <a:schemeClr val="tx1">
                    <a:lumMod val="75000"/>
                    <a:lumOff val="25000"/>
                  </a:schemeClr>
                </a:solidFill>
                <a:latin typeface="Verdana" panose="020B0604030504040204" pitchFamily="34" charset="0"/>
                <a:ea typeface="Verdana" panose="020B0604030504040204" pitchFamily="34" charset="0"/>
              </a:rPr>
              <a:t>%</a:t>
            </a:r>
            <a:endParaRPr lang="es-ES" sz="440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13" name="Group 4">
            <a:extLst>
              <a:ext uri="{FF2B5EF4-FFF2-40B4-BE49-F238E27FC236}">
                <a16:creationId xmlns:a16="http://schemas.microsoft.com/office/drawing/2014/main" id="{C8EB8475-8277-E49A-6775-6C146550214F}"/>
              </a:ext>
            </a:extLst>
          </p:cNvPr>
          <p:cNvGrpSpPr/>
          <p:nvPr userDrawn="1"/>
        </p:nvGrpSpPr>
        <p:grpSpPr>
          <a:xfrm>
            <a:off x="7430183" y="4891236"/>
            <a:ext cx="2097259" cy="773014"/>
            <a:chOff x="1315133" y="5304299"/>
            <a:chExt cx="2097259" cy="773014"/>
          </a:xfrm>
        </p:grpSpPr>
        <p:sp>
          <p:nvSpPr>
            <p:cNvPr id="14" name="CuadroTexto 28">
              <a:extLst>
                <a:ext uri="{FF2B5EF4-FFF2-40B4-BE49-F238E27FC236}">
                  <a16:creationId xmlns:a16="http://schemas.microsoft.com/office/drawing/2014/main" id="{4A1126F8-21BF-E77C-3685-3CB90506CC87}"/>
                </a:ext>
              </a:extLst>
            </p:cNvPr>
            <p:cNvSpPr txBox="1"/>
            <p:nvPr/>
          </p:nvSpPr>
          <p:spPr>
            <a:xfrm>
              <a:off x="1499509" y="5304299"/>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1</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5" name="Elipse 29">
              <a:extLst>
                <a:ext uri="{FF2B5EF4-FFF2-40B4-BE49-F238E27FC236}">
                  <a16:creationId xmlns:a16="http://schemas.microsoft.com/office/drawing/2014/main" id="{170FBC9B-A12F-6A1F-5BD4-45C652B6CD3A}"/>
                </a:ext>
              </a:extLst>
            </p:cNvPr>
            <p:cNvSpPr/>
            <p:nvPr/>
          </p:nvSpPr>
          <p:spPr>
            <a:xfrm>
              <a:off x="1315133" y="5382506"/>
              <a:ext cx="136328" cy="13632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30">
              <a:extLst>
                <a:ext uri="{FF2B5EF4-FFF2-40B4-BE49-F238E27FC236}">
                  <a16:creationId xmlns:a16="http://schemas.microsoft.com/office/drawing/2014/main" id="{DE633E6E-EFB6-4BC5-B850-B8193EEAFC63}"/>
                </a:ext>
              </a:extLst>
            </p:cNvPr>
            <p:cNvSpPr txBox="1"/>
            <p:nvPr/>
          </p:nvSpPr>
          <p:spPr>
            <a:xfrm>
              <a:off x="2646382" y="5304299"/>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2</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7" name="Elipse 31">
              <a:extLst>
                <a:ext uri="{FF2B5EF4-FFF2-40B4-BE49-F238E27FC236}">
                  <a16:creationId xmlns:a16="http://schemas.microsoft.com/office/drawing/2014/main" id="{B02981B7-56E8-C6FF-1F46-48F7527621D9}"/>
                </a:ext>
              </a:extLst>
            </p:cNvPr>
            <p:cNvSpPr/>
            <p:nvPr/>
          </p:nvSpPr>
          <p:spPr>
            <a:xfrm>
              <a:off x="2462006" y="5382506"/>
              <a:ext cx="136328" cy="136328"/>
            </a:xfrm>
            <a:prstGeom prst="ellipse">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32">
              <a:extLst>
                <a:ext uri="{FF2B5EF4-FFF2-40B4-BE49-F238E27FC236}">
                  <a16:creationId xmlns:a16="http://schemas.microsoft.com/office/drawing/2014/main" id="{A552597B-580D-BB95-DA60-64A597938FA0}"/>
                </a:ext>
              </a:extLst>
            </p:cNvPr>
            <p:cNvSpPr txBox="1"/>
            <p:nvPr/>
          </p:nvSpPr>
          <p:spPr>
            <a:xfrm>
              <a:off x="1499509" y="5800314"/>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3</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19" name="Elipse 33">
              <a:extLst>
                <a:ext uri="{FF2B5EF4-FFF2-40B4-BE49-F238E27FC236}">
                  <a16:creationId xmlns:a16="http://schemas.microsoft.com/office/drawing/2014/main" id="{432C861F-D0C8-F1FF-9035-ADB5D585F727}"/>
                </a:ext>
              </a:extLst>
            </p:cNvPr>
            <p:cNvSpPr/>
            <p:nvPr/>
          </p:nvSpPr>
          <p:spPr>
            <a:xfrm>
              <a:off x="1315133" y="5878521"/>
              <a:ext cx="136328" cy="136328"/>
            </a:xfrm>
            <a:prstGeom prst="ellipse">
              <a:avLst/>
            </a:prstGeom>
            <a:solidFill>
              <a:srgbClr val="70B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34">
              <a:extLst>
                <a:ext uri="{FF2B5EF4-FFF2-40B4-BE49-F238E27FC236}">
                  <a16:creationId xmlns:a16="http://schemas.microsoft.com/office/drawing/2014/main" id="{8F880D87-08D2-0F28-2823-2735DE4E25E7}"/>
                </a:ext>
              </a:extLst>
            </p:cNvPr>
            <p:cNvSpPr txBox="1"/>
            <p:nvPr/>
          </p:nvSpPr>
          <p:spPr>
            <a:xfrm>
              <a:off x="2646382" y="5800314"/>
              <a:ext cx="766010" cy="276999"/>
            </a:xfrm>
            <a:prstGeom prst="rect">
              <a:avLst/>
            </a:prstGeom>
            <a:noFill/>
          </p:spPr>
          <p:txBody>
            <a:bodyPr wrap="square" rtlCol="0">
              <a:spAutoFit/>
            </a:bodyPr>
            <a:lstStyle/>
            <a:p>
              <a:pPr>
                <a:spcAft>
                  <a:spcPts val="600"/>
                </a:spcAft>
              </a:pPr>
              <a:r>
                <a:rPr lang="es-ES" sz="1200">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rPr>
                <a:t>Serie 4</a:t>
              </a:r>
              <a:endParaRPr lang="es-ES">
                <a:solidFill>
                  <a:schemeClr val="tx1">
                    <a:lumMod val="75000"/>
                    <a:lumOff val="25000"/>
                  </a:schemeClr>
                </a:solidFill>
                <a:latin typeface="Verdana" panose="020B0604030504040204" pitchFamily="34" charset="0"/>
                <a:ea typeface="Verdana" panose="020B0604030504040204" pitchFamily="34" charset="0"/>
                <a:cs typeface="Arial" panose="020B0604020202020204" pitchFamily="34" charset="0"/>
              </a:endParaRPr>
            </a:p>
          </p:txBody>
        </p:sp>
        <p:sp>
          <p:nvSpPr>
            <p:cNvPr id="21" name="Elipse 35">
              <a:extLst>
                <a:ext uri="{FF2B5EF4-FFF2-40B4-BE49-F238E27FC236}">
                  <a16:creationId xmlns:a16="http://schemas.microsoft.com/office/drawing/2014/main" id="{16CB823E-6863-4FF6-4891-DC2EDE1055A6}"/>
                </a:ext>
              </a:extLst>
            </p:cNvPr>
            <p:cNvSpPr/>
            <p:nvPr/>
          </p:nvSpPr>
          <p:spPr>
            <a:xfrm>
              <a:off x="2462006" y="5878521"/>
              <a:ext cx="136328" cy="136328"/>
            </a:xfrm>
            <a:prstGeom prst="ellipse">
              <a:avLst/>
            </a:prstGeom>
            <a:solidFill>
              <a:srgbClr val="00B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3" name="Picture 22" descr="Graphical user interface&#10;&#10;Description automatically generated with low confidence">
            <a:extLst>
              <a:ext uri="{FF2B5EF4-FFF2-40B4-BE49-F238E27FC236}">
                <a16:creationId xmlns:a16="http://schemas.microsoft.com/office/drawing/2014/main" id="{91346F77-E45E-6350-474B-63289C869AC5}"/>
              </a:ext>
            </a:extLst>
          </p:cNvPr>
          <p:cNvPicPr>
            <a:picLocks noChangeAspect="1"/>
          </p:cNvPicPr>
          <p:nvPr userDrawn="1"/>
        </p:nvPicPr>
        <p:blipFill>
          <a:blip r:embed="rId3"/>
          <a:stretch>
            <a:fillRect/>
          </a:stretch>
        </p:blipFill>
        <p:spPr>
          <a:xfrm>
            <a:off x="664645" y="-27494"/>
            <a:ext cx="3042445" cy="1187716"/>
          </a:xfrm>
          <a:prstGeom prst="rect">
            <a:avLst/>
          </a:prstGeom>
        </p:spPr>
      </p:pic>
    </p:spTree>
    <p:extLst>
      <p:ext uri="{BB962C8B-B14F-4D97-AF65-F5344CB8AC3E}">
        <p14:creationId xmlns:p14="http://schemas.microsoft.com/office/powerpoint/2010/main" val="41496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F0DB74E1-8E18-5543-A146-69091537A942}"/>
              </a:ext>
            </a:extLst>
          </p:cNvPr>
          <p:cNvSpPr>
            <a:spLocks noGrp="1"/>
          </p:cNvSpPr>
          <p:nvPr>
            <p:ph type="pic" sz="quarter" idx="15" hasCustomPrompt="1"/>
          </p:nvPr>
        </p:nvSpPr>
        <p:spPr>
          <a:xfrm>
            <a:off x="107081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1" name="Marcador de posición de imagen 10">
            <a:extLst>
              <a:ext uri="{FF2B5EF4-FFF2-40B4-BE49-F238E27FC236}">
                <a16:creationId xmlns:a16="http://schemas.microsoft.com/office/drawing/2014/main" id="{E04DCE5C-0FBB-2446-BF75-2C546C1DD6DB}"/>
              </a:ext>
            </a:extLst>
          </p:cNvPr>
          <p:cNvSpPr>
            <a:spLocks noGrp="1"/>
          </p:cNvSpPr>
          <p:nvPr>
            <p:ph type="pic" sz="quarter" idx="16" hasCustomPrompt="1"/>
          </p:nvPr>
        </p:nvSpPr>
        <p:spPr>
          <a:xfrm>
            <a:off x="4006847"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2" name="Marcador de posición de imagen 11">
            <a:extLst>
              <a:ext uri="{FF2B5EF4-FFF2-40B4-BE49-F238E27FC236}">
                <a16:creationId xmlns:a16="http://schemas.microsoft.com/office/drawing/2014/main" id="{02A6F34B-CDF5-754C-84A0-5BB51F2F0A7D}"/>
              </a:ext>
            </a:extLst>
          </p:cNvPr>
          <p:cNvSpPr>
            <a:spLocks noGrp="1"/>
          </p:cNvSpPr>
          <p:nvPr>
            <p:ph type="pic" sz="quarter" idx="17" hasCustomPrompt="1"/>
          </p:nvPr>
        </p:nvSpPr>
        <p:spPr>
          <a:xfrm>
            <a:off x="6924250"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3" name="Marcador de posición de imagen 12">
            <a:extLst>
              <a:ext uri="{FF2B5EF4-FFF2-40B4-BE49-F238E27FC236}">
                <a16:creationId xmlns:a16="http://schemas.microsoft.com/office/drawing/2014/main" id="{DE08859C-9E21-3649-A360-0652754BDEB4}"/>
              </a:ext>
            </a:extLst>
          </p:cNvPr>
          <p:cNvSpPr>
            <a:spLocks noGrp="1"/>
          </p:cNvSpPr>
          <p:nvPr>
            <p:ph type="pic" sz="quarter" idx="18" hasCustomPrompt="1"/>
          </p:nvPr>
        </p:nvSpPr>
        <p:spPr>
          <a:xfrm>
            <a:off x="9710042" y="1574965"/>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rgbClr val="00B5D5"/>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cxnSp>
        <p:nvCxnSpPr>
          <p:cNvPr id="5" name="Straight Connector 2">
            <a:extLst>
              <a:ext uri="{FF2B5EF4-FFF2-40B4-BE49-F238E27FC236}">
                <a16:creationId xmlns:a16="http://schemas.microsoft.com/office/drawing/2014/main" id="{86587409-B0D4-859D-1274-EBAE61E9816D}"/>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with low confidence">
            <a:extLst>
              <a:ext uri="{FF2B5EF4-FFF2-40B4-BE49-F238E27FC236}">
                <a16:creationId xmlns:a16="http://schemas.microsoft.com/office/drawing/2014/main" id="{E3414EE5-D3B0-829D-4AF9-4290C79EC4D0}"/>
              </a:ext>
            </a:extLst>
          </p:cNvPr>
          <p:cNvPicPr>
            <a:picLocks noChangeAspect="1"/>
          </p:cNvPicPr>
          <p:nvPr userDrawn="1"/>
        </p:nvPicPr>
        <p:blipFill>
          <a:blip r:embed="rId2"/>
          <a:stretch>
            <a:fillRect/>
          </a:stretch>
        </p:blipFill>
        <p:spPr>
          <a:xfrm>
            <a:off x="665473" y="-18261"/>
            <a:ext cx="3042445" cy="1187715"/>
          </a:xfrm>
          <a:prstGeom prst="rect">
            <a:avLst/>
          </a:prstGeom>
        </p:spPr>
      </p:pic>
    </p:spTree>
    <p:extLst>
      <p:ext uri="{BB962C8B-B14F-4D97-AF65-F5344CB8AC3E}">
        <p14:creationId xmlns:p14="http://schemas.microsoft.com/office/powerpoint/2010/main" val="177142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96B156-96ED-ECC8-2737-E19254139F0A}"/>
              </a:ext>
            </a:extLst>
          </p:cNvPr>
          <p:cNvSpPr/>
          <p:nvPr userDrawn="1"/>
        </p:nvSpPr>
        <p:spPr>
          <a:xfrm>
            <a:off x="0" y="5915770"/>
            <a:ext cx="12192000" cy="94223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63C2D2E7-30D0-1B43-7E5E-F34CB1E9EEA0}"/>
              </a:ext>
            </a:extLst>
          </p:cNvPr>
          <p:cNvPicPr>
            <a:picLocks noChangeAspect="1"/>
          </p:cNvPicPr>
          <p:nvPr userDrawn="1"/>
        </p:nvPicPr>
        <p:blipFill>
          <a:blip r:embed="rId2"/>
          <a:stretch>
            <a:fillRect/>
          </a:stretch>
        </p:blipFill>
        <p:spPr>
          <a:xfrm>
            <a:off x="696449" y="5911704"/>
            <a:ext cx="1673040" cy="938534"/>
          </a:xfrm>
          <a:prstGeom prst="rect">
            <a:avLst/>
          </a:prstGeom>
        </p:spPr>
      </p:pic>
    </p:spTree>
    <p:extLst>
      <p:ext uri="{BB962C8B-B14F-4D97-AF65-F5344CB8AC3E}">
        <p14:creationId xmlns:p14="http://schemas.microsoft.com/office/powerpoint/2010/main" val="426066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C92B623-09E6-CCC7-C4EB-20CB7A8B7EEB}"/>
              </a:ext>
            </a:extLst>
          </p:cNvPr>
          <p:cNvCxnSpPr/>
          <p:nvPr userDrawn="1"/>
        </p:nvCxnSpPr>
        <p:spPr>
          <a:xfrm>
            <a:off x="0" y="1113452"/>
            <a:ext cx="12192000" cy="0"/>
          </a:xfrm>
          <a:prstGeom prst="line">
            <a:avLst/>
          </a:prstGeom>
          <a:ln w="19050">
            <a:solidFill>
              <a:srgbClr val="005BAA"/>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with low confidence">
            <a:extLst>
              <a:ext uri="{FF2B5EF4-FFF2-40B4-BE49-F238E27FC236}">
                <a16:creationId xmlns:a16="http://schemas.microsoft.com/office/drawing/2014/main" id="{A631EAE6-9379-1E6F-EF4D-12832EACC943}"/>
              </a:ext>
            </a:extLst>
          </p:cNvPr>
          <p:cNvPicPr>
            <a:picLocks noChangeAspect="1"/>
          </p:cNvPicPr>
          <p:nvPr userDrawn="1"/>
        </p:nvPicPr>
        <p:blipFill>
          <a:blip r:embed="rId2"/>
          <a:stretch>
            <a:fillRect/>
          </a:stretch>
        </p:blipFill>
        <p:spPr>
          <a:xfrm>
            <a:off x="665473" y="-18261"/>
            <a:ext cx="3042445" cy="1187715"/>
          </a:xfrm>
          <a:prstGeom prst="rect">
            <a:avLst/>
          </a:prstGeom>
        </p:spPr>
      </p:pic>
      <p:sp>
        <p:nvSpPr>
          <p:cNvPr id="6" name="Title 1">
            <a:extLst>
              <a:ext uri="{FF2B5EF4-FFF2-40B4-BE49-F238E27FC236}">
                <a16:creationId xmlns:a16="http://schemas.microsoft.com/office/drawing/2014/main" id="{07D90D3A-FED7-3DA3-591A-166640F0EAA6}"/>
              </a:ext>
            </a:extLst>
          </p:cNvPr>
          <p:cNvSpPr>
            <a:spLocks noGrp="1"/>
          </p:cNvSpPr>
          <p:nvPr>
            <p:ph type="title"/>
          </p:nvPr>
        </p:nvSpPr>
        <p:spPr>
          <a:xfrm>
            <a:off x="751691" y="1435039"/>
            <a:ext cx="10515600" cy="1325563"/>
          </a:xfrm>
          <a:prstGeom prst="rect">
            <a:avLst/>
          </a:prstGeom>
        </p:spPr>
        <p:txBody>
          <a:bodyPr anchor="t">
            <a:normAutofit/>
          </a:bodyPr>
          <a:lstStyle>
            <a:lvl1pPr>
              <a:defRPr sz="3600" b="1"/>
            </a:lvl1pPr>
          </a:lstStyle>
          <a:p>
            <a:r>
              <a:rPr lang="en-US"/>
              <a:t>Click to edit Master title style</a:t>
            </a:r>
          </a:p>
        </p:txBody>
      </p:sp>
    </p:spTree>
    <p:extLst>
      <p:ext uri="{BB962C8B-B14F-4D97-AF65-F5344CB8AC3E}">
        <p14:creationId xmlns:p14="http://schemas.microsoft.com/office/powerpoint/2010/main" val="43073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5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285176-3A25-F86A-FDFD-282FA2DF0558}"/>
              </a:ext>
            </a:extLst>
          </p:cNvPr>
          <p:cNvSpPr/>
          <p:nvPr userDrawn="1"/>
        </p:nvSpPr>
        <p:spPr>
          <a:xfrm>
            <a:off x="0" y="0"/>
            <a:ext cx="12192000" cy="685800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03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55E5-BCD1-9EB4-ED61-183C4F328D59}"/>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3B4C4A51-DF1E-0A1C-808E-19BC12FAC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DC0B044-23F7-5550-B59D-C6664EB5BCFC}"/>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5" name="Footer Placeholder 4">
            <a:extLst>
              <a:ext uri="{FF2B5EF4-FFF2-40B4-BE49-F238E27FC236}">
                <a16:creationId xmlns:a16="http://schemas.microsoft.com/office/drawing/2014/main" id="{8773FB58-C1C5-4C78-62B9-E624F8FE493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9F386F2-C881-58F4-FC75-6247E7F38C2E}"/>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1455515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CE9FA53-8711-D548-6B69-E72481104E6A}"/>
              </a:ext>
            </a:extLst>
          </p:cNvPr>
          <p:cNvSpPr>
            <a:spLocks noGrp="1"/>
          </p:cNvSpPr>
          <p:nvPr>
            <p:ph type="pic" sz="quarter" idx="10"/>
          </p:nvPr>
        </p:nvSpPr>
        <p:spPr>
          <a:xfrm>
            <a:off x="6096000" y="0"/>
            <a:ext cx="6096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261411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8BC0C76-D693-5C29-38D6-A96D5D29BD2F}"/>
              </a:ext>
            </a:extLst>
          </p:cNvPr>
          <p:cNvSpPr>
            <a:spLocks noGrp="1"/>
          </p:cNvSpPr>
          <p:nvPr>
            <p:ph type="pic" sz="quarter" idx="10"/>
          </p:nvPr>
        </p:nvSpPr>
        <p:spPr>
          <a:xfrm>
            <a:off x="4492600" y="0"/>
            <a:ext cx="7699401" cy="6858000"/>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197299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F07C7CE-DB8D-3760-38FA-25B168F9B4D7}"/>
              </a:ext>
            </a:extLst>
          </p:cNvPr>
          <p:cNvSpPr>
            <a:spLocks noGrp="1"/>
          </p:cNvSpPr>
          <p:nvPr>
            <p:ph type="pic" sz="quarter" idx="10" hasCustomPrompt="1"/>
          </p:nvPr>
        </p:nvSpPr>
        <p:spPr>
          <a:xfrm>
            <a:off x="762005" y="1643063"/>
            <a:ext cx="10629900" cy="3986212"/>
          </a:xfrm>
          <a:solidFill>
            <a:schemeClr val="bg2"/>
          </a:solidFill>
        </p:spPr>
        <p:txBody>
          <a:bodyPr>
            <a:normAutofit/>
          </a:bodyPr>
          <a:lstStyle>
            <a:lvl1pPr marL="205740" indent="-205740" algn="l">
              <a:defRPr sz="1320" b="0" i="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tabLst/>
              <a:defRPr/>
            </a:pPr>
            <a:r>
              <a:rPr lang="en-US"/>
              <a:t>You can place a zoomed in view of your map here or place a graph. This slide is optional. </a:t>
            </a:r>
            <a:br>
              <a:rPr lang="en-US"/>
            </a:br>
            <a:r>
              <a:rPr lang="en-US"/>
              <a:t>Whatever best fits your requirement.</a:t>
            </a:r>
          </a:p>
        </p:txBody>
      </p:sp>
    </p:spTree>
    <p:extLst>
      <p:ext uri="{BB962C8B-B14F-4D97-AF65-F5344CB8AC3E}">
        <p14:creationId xmlns:p14="http://schemas.microsoft.com/office/powerpoint/2010/main" val="297918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A0110D0B-DA30-D6C8-64D0-4207658D7504}"/>
              </a:ext>
            </a:extLst>
          </p:cNvPr>
          <p:cNvSpPr>
            <a:spLocks noGrp="1"/>
          </p:cNvSpPr>
          <p:nvPr>
            <p:ph type="pic" sz="quarter" idx="10" hasCustomPrompt="1"/>
          </p:nvPr>
        </p:nvSpPr>
        <p:spPr>
          <a:xfrm>
            <a:off x="660403"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
        <p:nvSpPr>
          <p:cNvPr id="4" name="Picture Placeholder 1">
            <a:extLst>
              <a:ext uri="{FF2B5EF4-FFF2-40B4-BE49-F238E27FC236}">
                <a16:creationId xmlns:a16="http://schemas.microsoft.com/office/drawing/2014/main" id="{DB1E62EF-1C52-57E2-D73C-24DD30DE1E9E}"/>
              </a:ext>
            </a:extLst>
          </p:cNvPr>
          <p:cNvSpPr>
            <a:spLocks noGrp="1"/>
          </p:cNvSpPr>
          <p:nvPr>
            <p:ph type="pic" sz="quarter" idx="12" hasCustomPrompt="1"/>
          </p:nvPr>
        </p:nvSpPr>
        <p:spPr>
          <a:xfrm>
            <a:off x="6203952" y="1902186"/>
            <a:ext cx="5286309" cy="3856064"/>
          </a:xfrm>
          <a:solidFill>
            <a:schemeClr val="bg2"/>
          </a:solidFill>
          <a:ln>
            <a:noFill/>
          </a:ln>
        </p:spPr>
        <p:txBody>
          <a:bodyPr>
            <a:normAutofit/>
          </a:bodyPr>
          <a:lstStyle>
            <a:lvl1pPr>
              <a:defRPr sz="1320" baseline="0">
                <a:latin typeface="Arial" charset="0"/>
                <a:ea typeface="Arial" charset="0"/>
                <a:cs typeface="Arial"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Maps, Graphs, Diagrams, pie charts etc.</a:t>
            </a:r>
          </a:p>
        </p:txBody>
      </p:sp>
    </p:spTree>
    <p:extLst>
      <p:ext uri="{BB962C8B-B14F-4D97-AF65-F5344CB8AC3E}">
        <p14:creationId xmlns:p14="http://schemas.microsoft.com/office/powerpoint/2010/main" val="223799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87E8336-08FF-1579-81BF-1DAAA31604C1}"/>
              </a:ext>
            </a:extLst>
          </p:cNvPr>
          <p:cNvSpPr>
            <a:spLocks noGrp="1"/>
          </p:cNvSpPr>
          <p:nvPr>
            <p:ph type="pic" sz="quarter" idx="10"/>
          </p:nvPr>
        </p:nvSpPr>
        <p:spPr>
          <a:xfrm>
            <a:off x="0" y="0"/>
            <a:ext cx="12192000" cy="6858000"/>
          </a:xfrm>
        </p:spPr>
        <p:txBody>
          <a:bodyPr/>
          <a:lstStyle>
            <a:lvl1pPr marL="0" indent="0" algn="ctr">
              <a:buNone/>
              <a:defRPr>
                <a:solidFill>
                  <a:schemeClr val="bg2">
                    <a:lumMod val="20000"/>
                    <a:lumOff val="80000"/>
                  </a:schemeClr>
                </a:solidFill>
              </a:defRPr>
            </a:lvl1pPr>
          </a:lstStyle>
          <a:p>
            <a:r>
              <a:rPr lang="en-US"/>
              <a:t>Click icon to add picture</a:t>
            </a:r>
          </a:p>
        </p:txBody>
      </p:sp>
    </p:spTree>
    <p:extLst>
      <p:ext uri="{BB962C8B-B14F-4D97-AF65-F5344CB8AC3E}">
        <p14:creationId xmlns:p14="http://schemas.microsoft.com/office/powerpoint/2010/main" val="100569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7242769-D447-C9E9-2AF2-7E75DCAF8B45}"/>
              </a:ext>
            </a:extLst>
          </p:cNvPr>
          <p:cNvSpPr>
            <a:spLocks noGrp="1"/>
          </p:cNvSpPr>
          <p:nvPr>
            <p:ph type="pic" sz="quarter" idx="10" hasCustomPrompt="1"/>
          </p:nvPr>
        </p:nvSpPr>
        <p:spPr>
          <a:xfrm>
            <a:off x="0" y="0"/>
            <a:ext cx="12192000" cy="6858000"/>
          </a:xfrm>
          <a:solidFill>
            <a:schemeClr val="bg1">
              <a:lumMod val="95000"/>
            </a:schemeClr>
          </a:solidFill>
        </p:spPr>
        <p:txBody>
          <a:bodyPr>
            <a:normAutofit/>
          </a:bodyPr>
          <a:lstStyle>
            <a:lvl1pPr>
              <a:defRPr sz="1800" b="0" i="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Click to add the best image you have.</a:t>
            </a:r>
          </a:p>
        </p:txBody>
      </p:sp>
    </p:spTree>
    <p:extLst>
      <p:ext uri="{BB962C8B-B14F-4D97-AF65-F5344CB8AC3E}">
        <p14:creationId xmlns:p14="http://schemas.microsoft.com/office/powerpoint/2010/main" val="100220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148C2E04-F119-8266-62F5-BEF3349B920A}"/>
              </a:ext>
            </a:extLst>
          </p:cNvPr>
          <p:cNvSpPr>
            <a:spLocks noGrp="1"/>
          </p:cNvSpPr>
          <p:nvPr>
            <p:ph type="pic" sz="quarter" idx="11"/>
          </p:nvPr>
        </p:nvSpPr>
        <p:spPr>
          <a:xfrm>
            <a:off x="0" y="0"/>
            <a:ext cx="12192000" cy="6858000"/>
          </a:xfrm>
        </p:spPr>
        <p:txBody>
          <a:bodyPr/>
          <a:lstStyle>
            <a:lvl1pPr marL="0" indent="0" algn="ctr">
              <a:buNone/>
              <a:defRPr i="1">
                <a:solidFill>
                  <a:srgbClr val="D4D7D9"/>
                </a:solidFill>
              </a:defRPr>
            </a:lvl1pPr>
          </a:lstStyle>
          <a:p>
            <a:r>
              <a:rPr lang="en-US"/>
              <a:t>Click icon to add picture</a:t>
            </a:r>
          </a:p>
        </p:txBody>
      </p:sp>
    </p:spTree>
    <p:extLst>
      <p:ext uri="{BB962C8B-B14F-4D97-AF65-F5344CB8AC3E}">
        <p14:creationId xmlns:p14="http://schemas.microsoft.com/office/powerpoint/2010/main" val="247387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9B6E3D78-5D18-FEC2-7DA9-8ECA634A39A2}"/>
              </a:ext>
            </a:extLst>
          </p:cNvPr>
          <p:cNvSpPr>
            <a:spLocks noGrp="1"/>
          </p:cNvSpPr>
          <p:nvPr>
            <p:ph type="pic" sz="quarter" idx="12" hasCustomPrompt="1"/>
          </p:nvPr>
        </p:nvSpPr>
        <p:spPr>
          <a:xfrm>
            <a:off x="0" y="657225"/>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0" i="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
        <p:nvSpPr>
          <p:cNvPr id="4" name="Picture Placeholder 11">
            <a:extLst>
              <a:ext uri="{FF2B5EF4-FFF2-40B4-BE49-F238E27FC236}">
                <a16:creationId xmlns:a16="http://schemas.microsoft.com/office/drawing/2014/main" id="{9719C845-83F9-FF4D-A5AC-225E08477CA8}"/>
              </a:ext>
            </a:extLst>
          </p:cNvPr>
          <p:cNvSpPr>
            <a:spLocks noGrp="1"/>
          </p:cNvSpPr>
          <p:nvPr>
            <p:ph type="pic" sz="quarter" idx="13" hasCustomPrompt="1"/>
          </p:nvPr>
        </p:nvSpPr>
        <p:spPr>
          <a:xfrm>
            <a:off x="7569200" y="3743324"/>
            <a:ext cx="4622800" cy="2600326"/>
          </a:xfrm>
          <a:solidFill>
            <a:schemeClr val="bg2"/>
          </a:solidFill>
        </p:spPr>
        <p:txBody>
          <a:bodyPr/>
          <a:lstStyle>
            <a:lvl1pPr marL="274313" marR="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sz="1800" b="0" i="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5797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558F4651-1D70-E72F-E28B-2EB13D6C56D8}"/>
              </a:ext>
            </a:extLst>
          </p:cNvPr>
          <p:cNvSpPr>
            <a:spLocks noGrp="1"/>
          </p:cNvSpPr>
          <p:nvPr>
            <p:ph type="pic" sz="quarter" idx="10" hasCustomPrompt="1"/>
          </p:nvPr>
        </p:nvSpPr>
        <p:spPr>
          <a:xfrm>
            <a:off x="4891316" y="587829"/>
            <a:ext cx="3164115" cy="2769325"/>
          </a:xfrm>
          <a:solidFill>
            <a:srgbClr val="00B0F0"/>
          </a:solidFill>
        </p:spPr>
        <p:txBody>
          <a:bodyPr/>
          <a:lstStyle>
            <a:lvl1pPr>
              <a:defRPr sz="1800" b="0" i="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4" name="Picture Placeholder 7">
            <a:extLst>
              <a:ext uri="{FF2B5EF4-FFF2-40B4-BE49-F238E27FC236}">
                <a16:creationId xmlns:a16="http://schemas.microsoft.com/office/drawing/2014/main" id="{D3758FEC-6020-1A2A-AC68-3DD685EE2D74}"/>
              </a:ext>
            </a:extLst>
          </p:cNvPr>
          <p:cNvSpPr>
            <a:spLocks noGrp="1"/>
          </p:cNvSpPr>
          <p:nvPr>
            <p:ph type="pic" sz="quarter" idx="11" hasCustomPrompt="1"/>
          </p:nvPr>
        </p:nvSpPr>
        <p:spPr>
          <a:xfrm>
            <a:off x="8244116" y="587829"/>
            <a:ext cx="3164115" cy="2769325"/>
          </a:xfrm>
          <a:solidFill>
            <a:srgbClr val="00B0F0"/>
          </a:solidFill>
        </p:spPr>
        <p:txBody>
          <a:bodyPr/>
          <a:lstStyle>
            <a:lvl1pPr>
              <a:defRPr sz="1800" b="0" i="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5" name="Picture Placeholder 7">
            <a:extLst>
              <a:ext uri="{FF2B5EF4-FFF2-40B4-BE49-F238E27FC236}">
                <a16:creationId xmlns:a16="http://schemas.microsoft.com/office/drawing/2014/main" id="{CA290331-ACD8-66D3-1C0C-65EEC34F9096}"/>
              </a:ext>
            </a:extLst>
          </p:cNvPr>
          <p:cNvSpPr>
            <a:spLocks noGrp="1"/>
          </p:cNvSpPr>
          <p:nvPr>
            <p:ph type="pic" sz="quarter" idx="12" hasCustomPrompt="1"/>
          </p:nvPr>
        </p:nvSpPr>
        <p:spPr>
          <a:xfrm>
            <a:off x="8244116" y="3513909"/>
            <a:ext cx="3164115" cy="2769325"/>
          </a:xfrm>
          <a:solidFill>
            <a:srgbClr val="00B0F0"/>
          </a:solidFill>
        </p:spPr>
        <p:txBody>
          <a:bodyPr/>
          <a:lstStyle>
            <a:lvl1pPr>
              <a:defRPr sz="1800" b="0" i="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
        <p:nvSpPr>
          <p:cNvPr id="6" name="Picture Placeholder 7">
            <a:extLst>
              <a:ext uri="{FF2B5EF4-FFF2-40B4-BE49-F238E27FC236}">
                <a16:creationId xmlns:a16="http://schemas.microsoft.com/office/drawing/2014/main" id="{595FE471-A00D-4C57-D014-C7503F81A97B}"/>
              </a:ext>
            </a:extLst>
          </p:cNvPr>
          <p:cNvSpPr>
            <a:spLocks noGrp="1"/>
          </p:cNvSpPr>
          <p:nvPr>
            <p:ph type="pic" sz="quarter" idx="13" hasCustomPrompt="1"/>
          </p:nvPr>
        </p:nvSpPr>
        <p:spPr>
          <a:xfrm>
            <a:off x="4891316" y="3513909"/>
            <a:ext cx="3164115" cy="2769325"/>
          </a:xfrm>
          <a:solidFill>
            <a:srgbClr val="00B0F0"/>
          </a:solidFill>
        </p:spPr>
        <p:txBody>
          <a:bodyPr/>
          <a:lstStyle>
            <a:lvl1pPr>
              <a:defRPr sz="1800" b="0" i="0" baseline="0">
                <a:latin typeface="Arial" panose="020B0604020202020204" pitchFamily="34" charset="0"/>
              </a:defRPr>
            </a:lvl1pPr>
          </a:lstStyle>
          <a:p>
            <a:pPr marL="274313" marR="0" lvl="0" indent="-274313" algn="l" defTabSz="1097252"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a:t>picture</a:t>
            </a:r>
          </a:p>
        </p:txBody>
      </p:sp>
    </p:spTree>
    <p:extLst>
      <p:ext uri="{BB962C8B-B14F-4D97-AF65-F5344CB8AC3E}">
        <p14:creationId xmlns:p14="http://schemas.microsoft.com/office/powerpoint/2010/main" val="20302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61D910-CE5D-7CD3-D1E2-C077189CFDA4}"/>
              </a:ext>
            </a:extLst>
          </p:cNvPr>
          <p:cNvSpPr txBox="1"/>
          <p:nvPr userDrawn="1"/>
        </p:nvSpPr>
        <p:spPr>
          <a:xfrm>
            <a:off x="3048000" y="2690336"/>
            <a:ext cx="6096000" cy="1477328"/>
          </a:xfrm>
          <a:prstGeom prst="rect">
            <a:avLst/>
          </a:prstGeom>
          <a:noFill/>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7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1560-CD0A-C10A-A6A8-9230221D9F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46F7FF4E-C482-40EA-9A60-802D380A8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53BC6D-0B55-72D2-0E15-EE760485487B}"/>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5" name="Footer Placeholder 4">
            <a:extLst>
              <a:ext uri="{FF2B5EF4-FFF2-40B4-BE49-F238E27FC236}">
                <a16:creationId xmlns:a16="http://schemas.microsoft.com/office/drawing/2014/main" id="{72FA4151-5D46-2607-E409-E1325E48D13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DC5FEBF-6D23-5026-0B88-3D9335D1575A}"/>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2176646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6436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E645-7A25-A23B-647C-1718F099A5A5}"/>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35145FD4-7667-76F8-B21D-38F3C1FBB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3EE78C92-181D-8259-4682-38D37733DD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44A9093A-F0A2-DA39-66E4-1F13CEFDB7F6}"/>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6" name="Footer Placeholder 5">
            <a:extLst>
              <a:ext uri="{FF2B5EF4-FFF2-40B4-BE49-F238E27FC236}">
                <a16:creationId xmlns:a16="http://schemas.microsoft.com/office/drawing/2014/main" id="{B5364976-5EF3-B5FC-16A1-9553884F0E6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E1BDA9F3-BEE4-8429-1067-507DEB4D4B74}"/>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1905020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C53B-B4EB-7359-780F-C45FFFADD5F8}"/>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5C186EAC-775B-2712-B276-965653FE6D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CB3F3-62D4-DDB0-F542-DB94ED6EF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D54E6ECF-8F5D-26CF-638E-2AE6081C3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F3E87-FCEB-A1CE-56A5-2AD03137D2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B44B6B5-59D0-D951-BDBA-060FE77FA839}"/>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8" name="Footer Placeholder 7">
            <a:extLst>
              <a:ext uri="{FF2B5EF4-FFF2-40B4-BE49-F238E27FC236}">
                <a16:creationId xmlns:a16="http://schemas.microsoft.com/office/drawing/2014/main" id="{4AB578AC-7609-0D38-B4CD-F7C8C172A6BC}"/>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BFCB311C-36E8-1B25-D548-9D2A4FA32F34}"/>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12642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1F78-48E1-73B3-CC50-75CA66A50D5E}"/>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5CC67044-AD56-7ED7-CB6D-4758E2FE1603}"/>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4" name="Footer Placeholder 3">
            <a:extLst>
              <a:ext uri="{FF2B5EF4-FFF2-40B4-BE49-F238E27FC236}">
                <a16:creationId xmlns:a16="http://schemas.microsoft.com/office/drawing/2014/main" id="{30DC2158-DD19-9B1D-CC7B-CBE03F30455C}"/>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FDF3A770-CF7E-1C4E-53C0-187D793DF4E1}"/>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314992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8585B-2F02-CE95-95F3-68E37A00EBD6}"/>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3" name="Footer Placeholder 2">
            <a:extLst>
              <a:ext uri="{FF2B5EF4-FFF2-40B4-BE49-F238E27FC236}">
                <a16:creationId xmlns:a16="http://schemas.microsoft.com/office/drawing/2014/main" id="{3355454F-A2C5-94B2-2ADD-A01EE36B55EC}"/>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60080688-FB70-E86C-2D29-7DDDBB5DDF5E}"/>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34908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A267-FF71-DDB6-F0E2-D11F731CF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BEAAD882-24F0-13A8-AB6C-528EF3A101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4936E105-B6F9-DA2F-C696-E2154BBFF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834D2C-E653-7D23-4E75-61C8D41A1AC2}"/>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6" name="Footer Placeholder 5">
            <a:extLst>
              <a:ext uri="{FF2B5EF4-FFF2-40B4-BE49-F238E27FC236}">
                <a16:creationId xmlns:a16="http://schemas.microsoft.com/office/drawing/2014/main" id="{99EACBB3-18D5-A942-E16E-00CE23199BF9}"/>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43DB760-1FB8-8BB6-85D6-C3296CA65B77}"/>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148605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6C34-812A-8545-407C-6FB4D135A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B6A4A8A6-9B06-024B-44C1-46FD9F1BE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A0979AD3-7ABD-0142-BADC-FD6400FD4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36B102-58E8-E01B-9897-A8FAD4D65DE6}"/>
              </a:ext>
            </a:extLst>
          </p:cNvPr>
          <p:cNvSpPr>
            <a:spLocks noGrp="1"/>
          </p:cNvSpPr>
          <p:nvPr>
            <p:ph type="dt" sz="half" idx="10"/>
          </p:nvPr>
        </p:nvSpPr>
        <p:spPr/>
        <p:txBody>
          <a:bodyPr/>
          <a:lstStyle/>
          <a:p>
            <a:fld id="{1BB6AC55-7766-49E6-9B4F-1FBECB4EF966}" type="datetimeFigureOut">
              <a:rPr lang="en-CH" smtClean="0"/>
              <a:t>05/24/2023</a:t>
            </a:fld>
            <a:endParaRPr lang="en-CH"/>
          </a:p>
        </p:txBody>
      </p:sp>
      <p:sp>
        <p:nvSpPr>
          <p:cNvPr id="6" name="Footer Placeholder 5">
            <a:extLst>
              <a:ext uri="{FF2B5EF4-FFF2-40B4-BE49-F238E27FC236}">
                <a16:creationId xmlns:a16="http://schemas.microsoft.com/office/drawing/2014/main" id="{075B2C07-302B-ADEC-26EB-B09F101EAED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CC8FE042-2E43-8918-D3A4-0FD2D669BC4B}"/>
              </a:ext>
            </a:extLst>
          </p:cNvPr>
          <p:cNvSpPr>
            <a:spLocks noGrp="1"/>
          </p:cNvSpPr>
          <p:nvPr>
            <p:ph type="sldNum" sz="quarter" idx="12"/>
          </p:nvPr>
        </p:nvSpPr>
        <p:spPr/>
        <p:txBody>
          <a:bodyPr/>
          <a:lstStyle/>
          <a:p>
            <a:fld id="{F4B4F555-1514-4DF3-A016-B17C23C00A72}" type="slidenum">
              <a:rPr lang="en-CH" smtClean="0"/>
              <a:t>‹#›</a:t>
            </a:fld>
            <a:endParaRPr lang="en-CH"/>
          </a:p>
        </p:txBody>
      </p:sp>
    </p:spTree>
    <p:extLst>
      <p:ext uri="{BB962C8B-B14F-4D97-AF65-F5344CB8AC3E}">
        <p14:creationId xmlns:p14="http://schemas.microsoft.com/office/powerpoint/2010/main" val="329487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3313B6-A7C0-7B28-7B63-B65FEFC78C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20633E3E-9C52-E135-CCB5-40A1287A2C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02418B5-14DB-2075-73ED-BA42CAE1B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6AC55-7766-49E6-9B4F-1FBECB4EF966}" type="datetimeFigureOut">
              <a:rPr lang="en-CH" smtClean="0"/>
              <a:t>05/24/2023</a:t>
            </a:fld>
            <a:endParaRPr lang="en-CH"/>
          </a:p>
        </p:txBody>
      </p:sp>
      <p:sp>
        <p:nvSpPr>
          <p:cNvPr id="5" name="Footer Placeholder 4">
            <a:extLst>
              <a:ext uri="{FF2B5EF4-FFF2-40B4-BE49-F238E27FC236}">
                <a16:creationId xmlns:a16="http://schemas.microsoft.com/office/drawing/2014/main" id="{F5FB9C14-B516-F262-EEDA-33CBEDF83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5D6BD715-E80D-2FC0-E000-C9448D57B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4F555-1514-4DF3-A016-B17C23C00A72}" type="slidenum">
              <a:rPr lang="en-CH" smtClean="0"/>
              <a:t>‹#›</a:t>
            </a:fld>
            <a:endParaRPr lang="en-CH"/>
          </a:p>
        </p:txBody>
      </p:sp>
    </p:spTree>
    <p:extLst>
      <p:ext uri="{BB962C8B-B14F-4D97-AF65-F5344CB8AC3E}">
        <p14:creationId xmlns:p14="http://schemas.microsoft.com/office/powerpoint/2010/main" val="627597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8370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rgbClr val="005BAA"/>
          </a:solidFill>
          <a:latin typeface="Verdana" panose="020B0604030504040204" pitchFamily="34" charset="0"/>
          <a:ea typeface="Verdana" panose="020B0604030504040204" pitchFamily="34"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raphical user interface, application, logo&#10;&#10;Description automatically generated">
            <a:extLst>
              <a:ext uri="{FF2B5EF4-FFF2-40B4-BE49-F238E27FC236}">
                <a16:creationId xmlns:a16="http://schemas.microsoft.com/office/drawing/2014/main" id="{31156137-1B41-90EA-FF79-88D163616A46}"/>
              </a:ext>
            </a:extLst>
          </p:cNvPr>
          <p:cNvPicPr>
            <a:picLocks noGrp="1" noRot="1" noChangeAspect="1" noMove="1" noResize="1" noEditPoints="1" noAdjustHandles="1" noChangeArrowheads="1" noChangeShapeType="1" noCrop="1"/>
          </p:cNvPicPr>
          <p:nvPr/>
        </p:nvPicPr>
        <p:blipFill>
          <a:blip r:embed="rId2"/>
          <a:stretch>
            <a:fillRect/>
          </a:stretch>
        </p:blipFill>
        <p:spPr>
          <a:xfrm>
            <a:off x="-212662" y="771697"/>
            <a:ext cx="9699562" cy="6407127"/>
          </a:xfrm>
          <a:prstGeom prst="rect">
            <a:avLst/>
          </a:prstGeom>
        </p:spPr>
      </p:pic>
      <p:sp>
        <p:nvSpPr>
          <p:cNvPr id="2" name="Shape 79">
            <a:extLst>
              <a:ext uri="{FF2B5EF4-FFF2-40B4-BE49-F238E27FC236}">
                <a16:creationId xmlns:a16="http://schemas.microsoft.com/office/drawing/2014/main" id="{FF1C280A-99C9-ED35-B53F-8EB1711BD88C}"/>
              </a:ext>
            </a:extLst>
          </p:cNvPr>
          <p:cNvSpPr/>
          <p:nvPr/>
        </p:nvSpPr>
        <p:spPr>
          <a:xfrm>
            <a:off x="937397" y="1209621"/>
            <a:ext cx="10317204" cy="1969770"/>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defRPr/>
            </a:pPr>
            <a:r>
              <a:rPr lang="en-US" sz="3200" b="1" dirty="0">
                <a:solidFill>
                  <a:srgbClr val="000090"/>
                </a:solidFill>
                <a:latin typeface="Arial" panose="020B0604020202020204"/>
              </a:rPr>
              <a:t>Scientific Advisory Panel Recommendations with Research Board Appraisal</a:t>
            </a:r>
          </a:p>
          <a:p>
            <a:pPr algn="ctr">
              <a:defRPr/>
            </a:pPr>
            <a:endParaRPr lang="en-US" sz="3200" b="1" dirty="0">
              <a:solidFill>
                <a:srgbClr val="000090"/>
              </a:solidFill>
              <a:latin typeface="Arial" panose="020B0604020202020204"/>
              <a:cs typeface="Arial"/>
            </a:endParaRPr>
          </a:p>
          <a:p>
            <a:pPr algn="ctr">
              <a:defRPr/>
            </a:pPr>
            <a:r>
              <a:rPr kumimoji="0" lang="en-CH" sz="3200" b="1" i="0" u="none" strike="noStrike" kern="1200" cap="none" spc="0" normalizeH="0" baseline="0" noProof="0">
                <a:ln>
                  <a:noFill/>
                </a:ln>
                <a:solidFill>
                  <a:srgbClr val="000090"/>
                </a:solidFill>
                <a:effectLst/>
                <a:uLnTx/>
                <a:uFillTx/>
                <a:latin typeface="Arial" panose="020B0604020202020204"/>
                <a:ea typeface="+mn-ea"/>
                <a:cs typeface="+mn-cs"/>
              </a:rPr>
              <a:t>Doc</a:t>
            </a:r>
            <a:r>
              <a:rPr lang="en-CH" sz="3200" b="1">
                <a:solidFill>
                  <a:srgbClr val="000090"/>
                </a:solidFill>
                <a:latin typeface="Arial" panose="020B0604020202020204"/>
              </a:rPr>
              <a:t>.</a:t>
            </a:r>
            <a:r>
              <a:rPr kumimoji="0" lang="en-CH" sz="3200" b="1" i="0" u="none" strike="noStrike" kern="1200" cap="none" spc="0" normalizeH="0" baseline="0" noProof="0">
                <a:ln>
                  <a:noFill/>
                </a:ln>
                <a:solidFill>
                  <a:srgbClr val="000090"/>
                </a:solidFill>
                <a:effectLst/>
                <a:uLnTx/>
                <a:uFillTx/>
                <a:latin typeface="Arial" panose="020B0604020202020204"/>
                <a:ea typeface="+mn-ea"/>
                <a:cs typeface="+mn-cs"/>
              </a:rPr>
              <a:t> </a:t>
            </a:r>
            <a:r>
              <a:rPr lang="en-CH" sz="3200" b="1">
                <a:solidFill>
                  <a:srgbClr val="000090"/>
                </a:solidFill>
                <a:latin typeface="Arial" panose="020B0604020202020204"/>
              </a:rPr>
              <a:t>4.3(4</a:t>
            </a:r>
            <a:r>
              <a:rPr kumimoji="0" lang="en-CH" sz="3200" b="1" i="0" u="none" strike="noStrike" kern="1200" cap="none" spc="0" normalizeH="0" baseline="0" noProof="0">
                <a:ln>
                  <a:noFill/>
                </a:ln>
                <a:solidFill>
                  <a:srgbClr val="000090"/>
                </a:solidFill>
                <a:effectLst/>
                <a:uLnTx/>
                <a:uFillTx/>
                <a:latin typeface="Arial" panose="020B0604020202020204"/>
                <a:ea typeface="+mn-ea"/>
                <a:cs typeface="+mn-cs"/>
              </a:rPr>
              <a:t>)</a:t>
            </a:r>
            <a:endParaRPr lang="en-US" sz="3200" b="1" i="0" u="none" strike="noStrike" kern="1200" cap="none" spc="0" normalizeH="0" baseline="0" noProof="0">
              <a:ln>
                <a:noFill/>
              </a:ln>
              <a:solidFill>
                <a:srgbClr val="000090"/>
              </a:solidFill>
              <a:effectLst/>
              <a:uLnTx/>
              <a:uFillTx/>
              <a:latin typeface="Arial" panose="020B0604020202020204"/>
              <a:cs typeface="Arial"/>
            </a:endParaRPr>
          </a:p>
        </p:txBody>
      </p:sp>
      <p:sp>
        <p:nvSpPr>
          <p:cNvPr id="5" name="Shape 79">
            <a:extLst>
              <a:ext uri="{FF2B5EF4-FFF2-40B4-BE49-F238E27FC236}">
                <a16:creationId xmlns:a16="http://schemas.microsoft.com/office/drawing/2014/main" id="{8673974A-4746-3C4E-95D9-D8671B53F5B1}"/>
              </a:ext>
            </a:extLst>
          </p:cNvPr>
          <p:cNvSpPr/>
          <p:nvPr/>
        </p:nvSpPr>
        <p:spPr>
          <a:xfrm>
            <a:off x="1" y="3372404"/>
            <a:ext cx="12191999" cy="120032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algn="ctr">
              <a:defRPr/>
            </a:pPr>
            <a:r>
              <a:rPr lang="en-CH" sz="2600" dirty="0">
                <a:solidFill>
                  <a:srgbClr val="000000"/>
                </a:solidFill>
                <a:latin typeface="Arial" panose="020B0604020202020204"/>
                <a:cs typeface="Calibri"/>
              </a:rPr>
              <a:t>Prof</a:t>
            </a:r>
            <a:r>
              <a:rPr kumimoji="0" lang="en-CH" sz="2600" b="0" i="0" u="none" strike="noStrike" kern="1200" cap="none" spc="0" normalizeH="0" baseline="0" noProof="0" dirty="0">
                <a:ln>
                  <a:noFill/>
                </a:ln>
                <a:solidFill>
                  <a:srgbClr val="000000"/>
                </a:solidFill>
                <a:effectLst/>
                <a:uLnTx/>
                <a:uFillTx/>
                <a:latin typeface="Arial" panose="020B0604020202020204"/>
                <a:ea typeface="+mn-ea"/>
                <a:cs typeface="Calibri"/>
              </a:rPr>
              <a:t> </a:t>
            </a:r>
            <a:r>
              <a:rPr lang="en-CH" sz="2600" dirty="0">
                <a:solidFill>
                  <a:srgbClr val="000000"/>
                </a:solidFill>
                <a:latin typeface="Arial" panose="020B0604020202020204"/>
                <a:cs typeface="Calibri"/>
              </a:rPr>
              <a:t>Amanda Lynch</a:t>
            </a:r>
            <a:endParaRPr lang="en-US" sz="2600" b="0" i="0" u="none" strike="noStrike" kern="1200" cap="none" spc="0" normalizeH="0" baseline="0" noProof="0" dirty="0">
              <a:ln>
                <a:noFill/>
              </a:ln>
              <a:solidFill>
                <a:srgbClr val="000000"/>
              </a:solidFill>
              <a:effectLst/>
              <a:uLnTx/>
              <a:uFillTx/>
              <a:latin typeface="Arial" panose="020B0604020202020204"/>
              <a:cs typeface="Calibri"/>
            </a:endParaRPr>
          </a:p>
          <a:p>
            <a:pPr algn="ctr">
              <a:defRPr/>
            </a:pPr>
            <a:r>
              <a:rPr kumimoji="0" lang="en-CH" sz="2600" b="0" i="0" u="none" strike="noStrike" kern="1200" cap="none" spc="0" normalizeH="0" baseline="0" noProof="0" dirty="0">
                <a:ln>
                  <a:noFill/>
                </a:ln>
                <a:solidFill>
                  <a:srgbClr val="000000"/>
                </a:solidFill>
                <a:effectLst/>
                <a:uLnTx/>
                <a:uFillTx/>
                <a:latin typeface="Arial" panose="020B0604020202020204"/>
                <a:ea typeface="+mn-ea"/>
                <a:cs typeface="Calibri"/>
              </a:rPr>
              <a:t>C</a:t>
            </a:r>
            <a:r>
              <a:rPr kumimoji="0" lang="fr-CH" sz="2600" b="0" i="0" u="none" strike="noStrike" kern="1200" cap="none" spc="0" normalizeH="0" baseline="0" noProof="0" dirty="0">
                <a:ln>
                  <a:noFill/>
                </a:ln>
                <a:solidFill>
                  <a:srgbClr val="000000"/>
                </a:solidFill>
                <a:effectLst/>
                <a:uLnTx/>
                <a:uFillTx/>
                <a:latin typeface="Arial" panose="020B0604020202020204"/>
                <a:ea typeface="+mn-ea"/>
                <a:cs typeface="Calibri"/>
              </a:rPr>
              <a:t>h</a:t>
            </a:r>
            <a:r>
              <a:rPr kumimoji="0" lang="en-CH" sz="2600" b="0" i="0" u="none" strike="noStrike" kern="1200" cap="none" spc="0" normalizeH="0" baseline="0" noProof="0">
                <a:ln>
                  <a:noFill/>
                </a:ln>
                <a:solidFill>
                  <a:srgbClr val="000000"/>
                </a:solidFill>
                <a:effectLst/>
                <a:uLnTx/>
                <a:uFillTx/>
                <a:latin typeface="Arial" panose="020B0604020202020204"/>
                <a:ea typeface="+mn-ea"/>
                <a:cs typeface="Calibri"/>
              </a:rPr>
              <a:t>air</a:t>
            </a:r>
            <a:r>
              <a:rPr lang="en-CH" sz="2600">
                <a:solidFill>
                  <a:srgbClr val="000000"/>
                </a:solidFill>
                <a:latin typeface="Arial" panose="020B0604020202020204"/>
                <a:cs typeface="Calibri"/>
              </a:rPr>
              <a:t>, Research Board</a:t>
            </a:r>
            <a:endParaRPr lang="en-CH" sz="2600" b="0" i="0" u="none" strike="noStrike" kern="1200" cap="none" spc="0" normalizeH="0" baseline="0" noProof="0">
              <a:ln>
                <a:noFill/>
              </a:ln>
              <a:solidFill>
                <a:srgbClr val="000000"/>
              </a:solidFill>
              <a:effectLst/>
              <a:uLnTx/>
              <a:uFillTx/>
              <a:latin typeface="Arial" panose="020B060402020202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2600" b="0" i="0" u="none" strike="noStrike" kern="1200" cap="none" spc="0" normalizeH="0" baseline="0" noProof="0" dirty="0">
                <a:ln>
                  <a:noFill/>
                </a:ln>
                <a:solidFill>
                  <a:srgbClr val="000000"/>
                </a:solidFill>
                <a:effectLst/>
                <a:uLnTx/>
                <a:uFillTx/>
                <a:latin typeface="Arial" panose="020B0604020202020204"/>
                <a:ea typeface="+mn-ea"/>
                <a:cs typeface="Calibri"/>
              </a:rPr>
              <a:t>25 May 2023</a:t>
            </a:r>
            <a:endParaRPr kumimoji="0" lang="de-DE" sz="26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spTree>
    <p:extLst>
      <p:ext uri="{BB962C8B-B14F-4D97-AF65-F5344CB8AC3E}">
        <p14:creationId xmlns:p14="http://schemas.microsoft.com/office/powerpoint/2010/main" val="268697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9AA8FF6F-9EB3-535E-2786-86AD72A8FD17}"/>
              </a:ext>
            </a:extLst>
          </p:cNvPr>
          <p:cNvSpPr>
            <a:spLocks noChangeArrowheads="1"/>
          </p:cNvSpPr>
          <p:nvPr/>
        </p:nvSpPr>
        <p:spPr bwMode="auto">
          <a:xfrm>
            <a:off x="1107401" y="210253"/>
            <a:ext cx="9977198"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2400" b="1" dirty="0">
                <a:latin typeface="Verdana"/>
                <a:ea typeface="Verdana"/>
                <a:cs typeface="Arial"/>
              </a:rPr>
              <a:t>Doc</a:t>
            </a:r>
            <a:r>
              <a:rPr lang="en-US" sz="2400" b="1" dirty="0">
                <a:effectLst/>
                <a:latin typeface="Verdana"/>
                <a:ea typeface="Verdana"/>
                <a:cs typeface="Arial"/>
              </a:rPr>
              <a:t>. </a:t>
            </a:r>
            <a:r>
              <a:rPr lang="en-CH" sz="2400" b="1" dirty="0">
                <a:effectLst/>
                <a:latin typeface="Verdana"/>
                <a:ea typeface="Verdana"/>
                <a:cs typeface="Arial"/>
              </a:rPr>
              <a:t>4.3</a:t>
            </a:r>
            <a:r>
              <a:rPr lang="en-US" sz="2400" b="1" dirty="0">
                <a:effectLst/>
                <a:latin typeface="Verdana"/>
                <a:ea typeface="Verdana"/>
                <a:cs typeface="Arial"/>
              </a:rPr>
              <a:t>(</a:t>
            </a:r>
            <a:r>
              <a:rPr lang="en-CH" sz="2400" b="1" dirty="0">
                <a:effectLst/>
                <a:latin typeface="Verdana"/>
                <a:ea typeface="Verdana"/>
                <a:cs typeface="Arial"/>
              </a:rPr>
              <a:t>4</a:t>
            </a:r>
            <a:r>
              <a:rPr lang="en-US" sz="2400" b="1" dirty="0">
                <a:effectLst/>
                <a:latin typeface="Verdana"/>
                <a:ea typeface="Verdana"/>
                <a:cs typeface="Arial"/>
              </a:rPr>
              <a:t>)</a:t>
            </a:r>
            <a:endParaRPr lang="en-US" sz="2400" dirty="0">
              <a:cs typeface="Arial" panose="020B0604020202020204" pitchFamily="34" charset="0"/>
            </a:endParaRPr>
          </a:p>
          <a:p>
            <a:pPr algn="ctr"/>
            <a:r>
              <a:rPr lang="en-US" b="1" i="1">
                <a:latin typeface="Verdana"/>
                <a:ea typeface="Verdana"/>
                <a:cs typeface="Arial"/>
              </a:rPr>
              <a:t>Scientific Advisory Panel </a:t>
            </a:r>
            <a:r>
              <a:rPr kumimoji="0" lang="en-US" b="1" i="1" u="none" strike="noStrike" cap="none" normalizeH="0" baseline="0">
                <a:ln>
                  <a:noFill/>
                </a:ln>
                <a:latin typeface="Verdana"/>
                <a:ea typeface="Verdana"/>
                <a:cs typeface="Arial"/>
              </a:rPr>
              <a:t>Recommendations </a:t>
            </a:r>
            <a:r>
              <a:rPr lang="en-US" b="1" i="1">
                <a:latin typeface="Verdana"/>
                <a:ea typeface="Verdana"/>
                <a:cs typeface="Arial"/>
              </a:rPr>
              <a:t>with </a:t>
            </a:r>
            <a:r>
              <a:rPr kumimoji="0" lang="en-US" b="1" i="1" u="none" strike="noStrike" cap="none" normalizeH="0" baseline="0">
                <a:ln>
                  <a:noFill/>
                </a:ln>
                <a:latin typeface="Verdana"/>
                <a:ea typeface="Verdana"/>
                <a:cs typeface="Arial"/>
              </a:rPr>
              <a:t>Research Board Appraisal</a:t>
            </a:r>
            <a:endParaRPr lang="en-US">
              <a:latin typeface="Verdana"/>
              <a:ea typeface="Verdana"/>
              <a:cs typeface="Arial"/>
            </a:endParaRPr>
          </a:p>
        </p:txBody>
      </p:sp>
      <p:pic>
        <p:nvPicPr>
          <p:cNvPr id="6" name="Picture 5" descr="Timeline&#10;&#10;Description automatically generated">
            <a:extLst>
              <a:ext uri="{FF2B5EF4-FFF2-40B4-BE49-F238E27FC236}">
                <a16:creationId xmlns:a16="http://schemas.microsoft.com/office/drawing/2014/main" id="{893AB6E1-BBCC-45D5-76AD-D4105FB9E297}"/>
              </a:ext>
            </a:extLst>
          </p:cNvPr>
          <p:cNvPicPr>
            <a:picLocks noChangeAspect="1"/>
          </p:cNvPicPr>
          <p:nvPr/>
        </p:nvPicPr>
        <p:blipFill>
          <a:blip r:embed="rId2"/>
          <a:stretch>
            <a:fillRect/>
          </a:stretch>
        </p:blipFill>
        <p:spPr>
          <a:xfrm>
            <a:off x="3083991" y="1047232"/>
            <a:ext cx="6014656" cy="4883387"/>
          </a:xfrm>
          <a:prstGeom prst="rect">
            <a:avLst/>
          </a:prstGeom>
        </p:spPr>
      </p:pic>
    </p:spTree>
    <p:extLst>
      <p:ext uri="{BB962C8B-B14F-4D97-AF65-F5344CB8AC3E}">
        <p14:creationId xmlns:p14="http://schemas.microsoft.com/office/powerpoint/2010/main" val="80852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a:extLst>
              <a:ext uri="{FF2B5EF4-FFF2-40B4-BE49-F238E27FC236}">
                <a16:creationId xmlns:a16="http://schemas.microsoft.com/office/drawing/2014/main" id="{39CF514E-2BAB-5596-13B8-A53930A130A7}"/>
              </a:ext>
            </a:extLst>
          </p:cNvPr>
          <p:cNvGrpSpPr/>
          <p:nvPr/>
        </p:nvGrpSpPr>
        <p:grpSpPr>
          <a:xfrm>
            <a:off x="3261442" y="267259"/>
            <a:ext cx="5770244" cy="5632043"/>
            <a:chOff x="2499442" y="592707"/>
            <a:chExt cx="6621616" cy="6277364"/>
          </a:xfrm>
        </p:grpSpPr>
        <p:pic>
          <p:nvPicPr>
            <p:cNvPr id="7" name="Picture 6">
              <a:extLst>
                <a:ext uri="{FF2B5EF4-FFF2-40B4-BE49-F238E27FC236}">
                  <a16:creationId xmlns:a16="http://schemas.microsoft.com/office/drawing/2014/main" id="{37C4A64A-9CC4-C690-4183-6C64A5DBC0D9}"/>
                </a:ext>
              </a:extLst>
            </p:cNvPr>
            <p:cNvPicPr>
              <a:picLocks noChangeAspect="1"/>
            </p:cNvPicPr>
            <p:nvPr/>
          </p:nvPicPr>
          <p:blipFill>
            <a:blip r:embed="rId2"/>
            <a:stretch>
              <a:fillRect/>
            </a:stretch>
          </p:blipFill>
          <p:spPr>
            <a:xfrm>
              <a:off x="2499442" y="1590026"/>
              <a:ext cx="6494820" cy="5280045"/>
            </a:xfrm>
            <a:prstGeom prst="rect">
              <a:avLst/>
            </a:prstGeom>
          </p:spPr>
        </p:pic>
        <p:sp>
          <p:nvSpPr>
            <p:cNvPr id="8" name="TextBox 7">
              <a:extLst>
                <a:ext uri="{FF2B5EF4-FFF2-40B4-BE49-F238E27FC236}">
                  <a16:creationId xmlns:a16="http://schemas.microsoft.com/office/drawing/2014/main" id="{705731AD-23AF-874D-F00D-8BC03B783AB1}"/>
                </a:ext>
              </a:extLst>
            </p:cNvPr>
            <p:cNvSpPr txBox="1"/>
            <p:nvPr/>
          </p:nvSpPr>
          <p:spPr>
            <a:xfrm>
              <a:off x="5043949" y="5489534"/>
              <a:ext cx="4077109" cy="411650"/>
            </a:xfrm>
            <a:prstGeom prst="rect">
              <a:avLst/>
            </a:prstGeom>
            <a:noFill/>
          </p:spPr>
          <p:txBody>
            <a:bodyPr wrap="none" lIns="91440" tIns="45720" rIns="91440" bIns="45720" rtlCol="0" anchor="t">
              <a:spAutoFit/>
            </a:bodyPr>
            <a:lstStyle/>
            <a:p>
              <a:r>
                <a:rPr lang="en-US" b="1" i="1">
                  <a:latin typeface="Garamond"/>
                </a:rPr>
                <a:t>no recommendations are non-core</a:t>
              </a:r>
            </a:p>
          </p:txBody>
        </p:sp>
        <p:sp>
          <p:nvSpPr>
            <p:cNvPr id="9" name="TextBox 8">
              <a:extLst>
                <a:ext uri="{FF2B5EF4-FFF2-40B4-BE49-F238E27FC236}">
                  <a16:creationId xmlns:a16="http://schemas.microsoft.com/office/drawing/2014/main" id="{A17D99D9-ECFC-7896-0886-BFC4AEC7617A}"/>
                </a:ext>
              </a:extLst>
            </p:cNvPr>
            <p:cNvSpPr txBox="1"/>
            <p:nvPr/>
          </p:nvSpPr>
          <p:spPr>
            <a:xfrm rot="16200000">
              <a:off x="1372783" y="3067959"/>
              <a:ext cx="5339009" cy="388506"/>
            </a:xfrm>
            <a:prstGeom prst="rect">
              <a:avLst/>
            </a:prstGeom>
            <a:noFill/>
          </p:spPr>
          <p:txBody>
            <a:bodyPr wrap="square" lIns="91440" tIns="45720" rIns="91440" bIns="45720" rtlCol="0" anchor="t">
              <a:spAutoFit/>
            </a:bodyPr>
            <a:lstStyle/>
            <a:p>
              <a:r>
                <a:rPr lang="en-US" sz="1600" b="1" i="1">
                  <a:latin typeface="Garamond"/>
                </a:rPr>
                <a:t>no recommendations are already sufficiently mature</a:t>
              </a:r>
            </a:p>
          </p:txBody>
        </p:sp>
      </p:grpSp>
      <p:sp>
        <p:nvSpPr>
          <p:cNvPr id="2" name="Rectangle 3">
            <a:extLst>
              <a:ext uri="{FF2B5EF4-FFF2-40B4-BE49-F238E27FC236}">
                <a16:creationId xmlns:a16="http://schemas.microsoft.com/office/drawing/2014/main" id="{7089A111-57FD-3C7F-461D-EA70CAAE3D4E}"/>
              </a:ext>
            </a:extLst>
          </p:cNvPr>
          <p:cNvSpPr>
            <a:spLocks noChangeArrowheads="1"/>
          </p:cNvSpPr>
          <p:nvPr/>
        </p:nvSpPr>
        <p:spPr bwMode="auto">
          <a:xfrm>
            <a:off x="1107401" y="210524"/>
            <a:ext cx="9977198"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2400" b="1">
                <a:latin typeface="Verdana"/>
                <a:ea typeface="Verdana"/>
                <a:cs typeface="Arial"/>
              </a:rPr>
              <a:t>Doc</a:t>
            </a:r>
            <a:r>
              <a:rPr lang="en-US" sz="2400" b="1">
                <a:effectLst/>
                <a:latin typeface="Verdana"/>
                <a:ea typeface="Verdana"/>
                <a:cs typeface="Arial"/>
              </a:rPr>
              <a:t>. </a:t>
            </a:r>
            <a:r>
              <a:rPr lang="en-CH" sz="2400" b="1">
                <a:effectLst/>
                <a:latin typeface="Verdana"/>
                <a:ea typeface="Verdana"/>
                <a:cs typeface="Arial"/>
              </a:rPr>
              <a:t>4.3</a:t>
            </a:r>
            <a:r>
              <a:rPr lang="en-US" sz="2400" b="1">
                <a:effectLst/>
                <a:latin typeface="Verdana"/>
                <a:ea typeface="Verdana"/>
                <a:cs typeface="Arial"/>
              </a:rPr>
              <a:t>(</a:t>
            </a:r>
            <a:r>
              <a:rPr lang="en-CH" sz="2400" b="1">
                <a:effectLst/>
                <a:latin typeface="Verdana"/>
                <a:ea typeface="Verdana"/>
                <a:cs typeface="Arial"/>
              </a:rPr>
              <a:t>4</a:t>
            </a:r>
            <a:r>
              <a:rPr lang="en-US" sz="2400" b="1">
                <a:effectLst/>
                <a:latin typeface="Verdana"/>
                <a:ea typeface="Verdana"/>
                <a:cs typeface="Arial"/>
              </a:rPr>
              <a:t>)</a:t>
            </a:r>
          </a:p>
          <a:p>
            <a:pPr algn="ctr"/>
            <a:r>
              <a:rPr lang="en-US" b="1" i="1">
                <a:latin typeface="Verdana"/>
                <a:ea typeface="Verdana"/>
                <a:cs typeface="Arial"/>
              </a:rPr>
              <a:t>Scientific Advisory Panel </a:t>
            </a:r>
            <a:r>
              <a:rPr kumimoji="0" lang="en-US" b="1" i="1" u="none" strike="noStrike" cap="none" normalizeH="0" baseline="0">
                <a:ln>
                  <a:noFill/>
                </a:ln>
                <a:latin typeface="Verdana"/>
                <a:ea typeface="Verdana"/>
                <a:cs typeface="Arial"/>
              </a:rPr>
              <a:t>Recommendations </a:t>
            </a:r>
            <a:r>
              <a:rPr lang="en-US" b="1" i="1">
                <a:latin typeface="Verdana"/>
                <a:ea typeface="Verdana"/>
                <a:cs typeface="Arial"/>
              </a:rPr>
              <a:t>with </a:t>
            </a:r>
            <a:r>
              <a:rPr kumimoji="0" lang="en-US" b="1" i="1" u="none" strike="noStrike" cap="none" normalizeH="0" baseline="0">
                <a:ln>
                  <a:noFill/>
                </a:ln>
                <a:latin typeface="Verdana"/>
                <a:ea typeface="Verdana"/>
                <a:cs typeface="Arial"/>
              </a:rPr>
              <a:t>Research Board Appraisal</a:t>
            </a:r>
            <a:endParaRPr lang="en-US">
              <a:latin typeface="Verdana"/>
              <a:ea typeface="Verdana"/>
              <a:cs typeface="Arial"/>
            </a:endParaRPr>
          </a:p>
        </p:txBody>
      </p:sp>
    </p:spTree>
    <p:extLst>
      <p:ext uri="{BB962C8B-B14F-4D97-AF65-F5344CB8AC3E}">
        <p14:creationId xmlns:p14="http://schemas.microsoft.com/office/powerpoint/2010/main" val="268941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F90E2-8B53-AC9F-600E-FD7B76B032FF}"/>
              </a:ext>
            </a:extLst>
          </p:cNvPr>
          <p:cNvSpPr>
            <a:spLocks noGrp="1"/>
          </p:cNvSpPr>
          <p:nvPr>
            <p:ph idx="4294967295"/>
          </p:nvPr>
        </p:nvSpPr>
        <p:spPr>
          <a:xfrm>
            <a:off x="365342" y="1280069"/>
            <a:ext cx="11607800" cy="4575175"/>
          </a:xfrm>
          <a:prstGeom prst="rect">
            <a:avLst/>
          </a:prstGeom>
        </p:spPr>
        <p:txBody>
          <a:bodyPr lIns="91440" tIns="45720" rIns="91440" bIns="45720" anchor="t">
            <a:noAutofit/>
          </a:bodyPr>
          <a:lstStyle/>
          <a:p>
            <a:pPr marL="0" indent="0">
              <a:lnSpc>
                <a:spcPct val="100000"/>
              </a:lnSpc>
              <a:spcBef>
                <a:spcPts val="0"/>
              </a:spcBef>
              <a:spcAft>
                <a:spcPts val="800"/>
              </a:spcAft>
              <a:buNone/>
            </a:pPr>
            <a:r>
              <a:rPr lang="en-GB" sz="1600" b="1" dirty="0">
                <a:solidFill>
                  <a:srgbClr val="000000"/>
                </a:solidFill>
                <a:effectLst/>
                <a:latin typeface="Verdana"/>
                <a:ea typeface="Verdana"/>
                <a:cs typeface="Arial"/>
              </a:rPr>
              <a:t>Research Board Implementation Recommendations in Priority Order:</a:t>
            </a:r>
            <a:endParaRPr lang="en-US"/>
          </a:p>
          <a:p>
            <a:pPr marL="342900" marR="0" lvl="0" indent="-342900">
              <a:lnSpc>
                <a:spcPct val="100000"/>
              </a:lnSpc>
              <a:spcBef>
                <a:spcPts val="0"/>
              </a:spcBef>
              <a:spcAft>
                <a:spcPts val="800"/>
              </a:spcAft>
              <a:buFont typeface="Wingdings" pitchFamily="2" charset="2"/>
              <a:buAutoNum type="arabicParenBoth"/>
            </a:pPr>
            <a:r>
              <a:rPr lang="en-GB" sz="1600" dirty="0">
                <a:effectLst/>
                <a:latin typeface="Verdana"/>
                <a:ea typeface="Verdana"/>
                <a:cs typeface="Verdana" panose="020B0604030504040204" pitchFamily="34" charset="0"/>
              </a:rPr>
              <a:t>SAP Recommendation #2 be further developed by the </a:t>
            </a:r>
            <a:r>
              <a:rPr lang="en-GB" sz="1600" b="1" dirty="0">
                <a:effectLst/>
                <a:latin typeface="Verdana"/>
                <a:ea typeface="Verdana"/>
                <a:cs typeface="Verdana" panose="020B0604030504040204" pitchFamily="34" charset="0"/>
              </a:rPr>
              <a:t>Capacity Development Panel </a:t>
            </a:r>
            <a:r>
              <a:rPr lang="en-GB" sz="1600" dirty="0">
                <a:effectLst/>
                <a:latin typeface="Verdana"/>
                <a:ea typeface="Verdana"/>
                <a:cs typeface="Verdana" panose="020B0604030504040204" pitchFamily="34" charset="0"/>
              </a:rPr>
              <a:t>through a nuanced and pragmatic assessment of developing local capacity, along with a concept note regarding implementation strategies;</a:t>
            </a:r>
          </a:p>
          <a:p>
            <a:pPr marL="342900" indent="-342900">
              <a:lnSpc>
                <a:spcPct val="100000"/>
              </a:lnSpc>
              <a:spcBef>
                <a:spcPts val="0"/>
              </a:spcBef>
              <a:spcAft>
                <a:spcPts val="800"/>
              </a:spcAft>
              <a:buFont typeface="Wingdings" pitchFamily="2" charset="2"/>
              <a:buAutoNum type="arabicParenBoth"/>
            </a:pPr>
            <a:r>
              <a:rPr lang="en-GB" sz="1600" dirty="0">
                <a:effectLst/>
                <a:latin typeface="Verdana"/>
                <a:ea typeface="Verdana"/>
                <a:cs typeface="Verdana" panose="020B0604030504040204" pitchFamily="34" charset="0"/>
              </a:rPr>
              <a:t>SAP Recommendation #6 be advanced through a concept note developed by the </a:t>
            </a:r>
            <a:r>
              <a:rPr lang="en-GB" sz="1600" b="1" dirty="0">
                <a:effectLst/>
                <a:latin typeface="Verdana"/>
                <a:ea typeface="Verdana"/>
                <a:cs typeface="Verdana" panose="020B0604030504040204" pitchFamily="34" charset="0"/>
              </a:rPr>
              <a:t>Research Board </a:t>
            </a:r>
            <a:r>
              <a:rPr lang="en-GB" sz="1600" dirty="0">
                <a:effectLst/>
                <a:latin typeface="Verdana"/>
                <a:ea typeface="Verdana"/>
                <a:cs typeface="Verdana" panose="020B0604030504040204" pitchFamily="34" charset="0"/>
              </a:rPr>
              <a:t>on pathways to </a:t>
            </a:r>
            <a:r>
              <a:rPr lang="en-GB" sz="1600" dirty="0">
                <a:solidFill>
                  <a:srgbClr val="000000"/>
                </a:solidFill>
                <a:effectLst/>
                <a:latin typeface="Verdana"/>
                <a:ea typeface="Verdana"/>
                <a:cs typeface="Verdana" panose="020B0604030504040204" pitchFamily="34" charset="0"/>
              </a:rPr>
              <a:t>enable closer integration of geophysical and social sciences;</a:t>
            </a:r>
          </a:p>
          <a:p>
            <a:pPr marL="342900" indent="-342900">
              <a:lnSpc>
                <a:spcPct val="100000"/>
              </a:lnSpc>
              <a:spcBef>
                <a:spcPts val="0"/>
              </a:spcBef>
              <a:spcAft>
                <a:spcPts val="800"/>
              </a:spcAft>
              <a:buFont typeface="Wingdings" pitchFamily="2" charset="2"/>
              <a:buAutoNum type="arabicParenBoth"/>
            </a:pPr>
            <a:r>
              <a:rPr lang="en-GB" sz="1600" dirty="0">
                <a:effectLst/>
                <a:latin typeface="Verdana"/>
                <a:ea typeface="Verdana"/>
                <a:cs typeface="Verdana" panose="020B0604030504040204" pitchFamily="34" charset="0"/>
              </a:rPr>
              <a:t>SAP Recommendation #5 be advanced by </a:t>
            </a:r>
            <a:r>
              <a:rPr lang="en-GB" sz="1600" b="1" dirty="0">
                <a:effectLst/>
                <a:latin typeface="Verdana"/>
                <a:ea typeface="Verdana"/>
                <a:cs typeface="Verdana" panose="020B0604030504040204" pitchFamily="34" charset="0"/>
              </a:rPr>
              <a:t>SERCOM</a:t>
            </a:r>
            <a:r>
              <a:rPr lang="en-GB" sz="1600" dirty="0">
                <a:effectLst/>
                <a:latin typeface="Verdana"/>
                <a:ea typeface="Verdana"/>
                <a:cs typeface="Verdana" panose="020B0604030504040204" pitchFamily="34" charset="0"/>
              </a:rPr>
              <a:t> as part of a globally consistent quality assurance process for WCWE Services from private providers, to best align provider standards with NMHSs;</a:t>
            </a:r>
            <a:endParaRPr lang="en-US" sz="1600" dirty="0">
              <a:latin typeface="Verdana"/>
              <a:ea typeface="Verdana"/>
              <a:cs typeface="Verdana" panose="020B0604030504040204" pitchFamily="34" charset="0"/>
            </a:endParaRPr>
          </a:p>
          <a:p>
            <a:pPr marL="342900" indent="-342900">
              <a:lnSpc>
                <a:spcPct val="100000"/>
              </a:lnSpc>
              <a:spcBef>
                <a:spcPts val="0"/>
              </a:spcBef>
              <a:spcAft>
                <a:spcPts val="800"/>
              </a:spcAft>
              <a:buFont typeface="Wingdings" pitchFamily="2" charset="2"/>
              <a:buAutoNum type="arabicParenBoth"/>
            </a:pPr>
            <a:r>
              <a:rPr lang="en-GB" sz="1600" dirty="0">
                <a:effectLst/>
                <a:latin typeface="Verdana"/>
                <a:ea typeface="Verdana"/>
                <a:cs typeface="Verdana" panose="020B0604030504040204" pitchFamily="34" charset="0"/>
              </a:rPr>
              <a:t>SAP Recommendation #3 be advanced, guided by existing Research Board Concept Notes, as part of a </a:t>
            </a:r>
            <a:r>
              <a:rPr lang="en-GB" sz="1600" b="1" dirty="0">
                <a:effectLst/>
                <a:latin typeface="Verdana"/>
                <a:ea typeface="Verdana"/>
                <a:cs typeface="Verdana" panose="020B0604030504040204" pitchFamily="34" charset="0"/>
              </a:rPr>
              <a:t>whole of UN perspective on digital strategy</a:t>
            </a:r>
            <a:r>
              <a:rPr lang="en-GB" sz="1600" dirty="0">
                <a:effectLst/>
                <a:latin typeface="Verdana"/>
                <a:ea typeface="Verdana"/>
                <a:cs typeface="Verdana" panose="020B0604030504040204" pitchFamily="34" charset="0"/>
              </a:rPr>
              <a:t>;</a:t>
            </a:r>
          </a:p>
          <a:p>
            <a:pPr marL="342900" indent="-342900">
              <a:lnSpc>
                <a:spcPct val="100000"/>
              </a:lnSpc>
              <a:spcBef>
                <a:spcPts val="0"/>
              </a:spcBef>
              <a:spcAft>
                <a:spcPts val="800"/>
              </a:spcAft>
              <a:buFont typeface="Wingdings" pitchFamily="2" charset="2"/>
              <a:buAutoNum type="arabicParenBoth"/>
            </a:pPr>
            <a:r>
              <a:rPr lang="en-GB" sz="1600" dirty="0">
                <a:effectLst/>
                <a:latin typeface="Verdana"/>
                <a:ea typeface="Verdana"/>
                <a:cs typeface="Verdana" panose="020B0604030504040204" pitchFamily="34" charset="0"/>
              </a:rPr>
              <a:t>SAP Recommendation #7 to be developed with the leadership of the </a:t>
            </a:r>
            <a:r>
              <a:rPr lang="en-GB" sz="1600" b="1" dirty="0">
                <a:effectLst/>
                <a:latin typeface="Verdana"/>
                <a:ea typeface="Verdana"/>
                <a:cs typeface="Verdana" panose="020B0604030504040204" pitchFamily="34" charset="0"/>
              </a:rPr>
              <a:t>Education and Training Office </a:t>
            </a:r>
            <a:r>
              <a:rPr lang="en-GB" sz="1600" dirty="0">
                <a:effectLst/>
                <a:latin typeface="Verdana"/>
                <a:ea typeface="Verdana"/>
                <a:cs typeface="Verdana" panose="020B0604030504040204" pitchFamily="34" charset="0"/>
              </a:rPr>
              <a:t>to develop partnerships for integrative educational best practices with support from the </a:t>
            </a:r>
            <a:r>
              <a:rPr lang="en-GB" sz="1600" b="1" dirty="0">
                <a:effectLst/>
                <a:latin typeface="Verdana"/>
                <a:ea typeface="Verdana"/>
                <a:cs typeface="Verdana" panose="020B0604030504040204" pitchFamily="34" charset="0"/>
              </a:rPr>
              <a:t>Capacity Development Panel</a:t>
            </a:r>
            <a:r>
              <a:rPr lang="en-GB" sz="1600" dirty="0">
                <a:effectLst/>
                <a:latin typeface="Verdana"/>
                <a:ea typeface="Verdana"/>
                <a:cs typeface="Verdana" panose="020B0604030504040204" pitchFamily="34" charset="0"/>
              </a:rPr>
              <a:t>;</a:t>
            </a:r>
            <a:endParaRPr lang="en-US" sz="1600" dirty="0">
              <a:effectLst/>
              <a:latin typeface="Verdana"/>
              <a:ea typeface="Verdana"/>
              <a:cs typeface="Verdana" panose="020B0604030504040204" pitchFamily="34" charset="0"/>
            </a:endParaRPr>
          </a:p>
          <a:p>
            <a:pPr marL="342900" marR="0" lvl="0" indent="-342900">
              <a:lnSpc>
                <a:spcPct val="100000"/>
              </a:lnSpc>
              <a:spcBef>
                <a:spcPts val="0"/>
              </a:spcBef>
              <a:spcAft>
                <a:spcPts val="800"/>
              </a:spcAft>
              <a:buFont typeface="Wingdings" pitchFamily="2" charset="2"/>
              <a:buAutoNum type="arabicParenBoth"/>
            </a:pPr>
            <a:r>
              <a:rPr lang="en-GB" sz="1600" dirty="0">
                <a:effectLst/>
                <a:latin typeface="Verdana"/>
                <a:ea typeface="Verdana"/>
                <a:cs typeface="Verdana" panose="020B0604030504040204" pitchFamily="34" charset="0"/>
              </a:rPr>
              <a:t>SAP Recommendation #4 (attribution research) be continued through regular </a:t>
            </a:r>
            <a:r>
              <a:rPr lang="en-GB" sz="1600" b="1" dirty="0">
                <a:effectLst/>
                <a:latin typeface="Verdana"/>
                <a:ea typeface="Verdana"/>
                <a:cs typeface="Verdana" panose="020B0604030504040204" pitchFamily="34" charset="0"/>
              </a:rPr>
              <a:t>Research Board </a:t>
            </a:r>
            <a:r>
              <a:rPr lang="en-GB" sz="1600" dirty="0">
                <a:effectLst/>
                <a:latin typeface="Verdana"/>
                <a:ea typeface="Verdana"/>
                <a:cs typeface="Verdana" panose="020B0604030504040204" pitchFamily="34" charset="0"/>
              </a:rPr>
              <a:t>activities;</a:t>
            </a:r>
            <a:endParaRPr lang="en-US" sz="1600" dirty="0">
              <a:effectLst/>
              <a:latin typeface="Verdana"/>
              <a:ea typeface="Verdana"/>
              <a:cs typeface="Verdana" panose="020B0604030504040204" pitchFamily="34" charset="0"/>
            </a:endParaRPr>
          </a:p>
          <a:p>
            <a:pPr marL="342900" indent="-342900">
              <a:lnSpc>
                <a:spcPct val="100000"/>
              </a:lnSpc>
              <a:spcBef>
                <a:spcPts val="0"/>
              </a:spcBef>
              <a:spcAft>
                <a:spcPts val="800"/>
              </a:spcAft>
              <a:buFont typeface="Wingdings" pitchFamily="2" charset="2"/>
              <a:buAutoNum type="arabicParenBoth"/>
            </a:pPr>
            <a:r>
              <a:rPr lang="en-GB" sz="1600" dirty="0">
                <a:effectLst/>
                <a:latin typeface="Verdana"/>
                <a:ea typeface="Verdana"/>
                <a:cs typeface="Verdana" panose="020B0604030504040204" pitchFamily="34" charset="0"/>
              </a:rPr>
              <a:t>SAP Recommendation #8 highlighting leadership in attaining net-zero to continue as part of the </a:t>
            </a:r>
            <a:r>
              <a:rPr lang="en-GB" sz="1600" b="1" dirty="0">
                <a:effectLst/>
                <a:latin typeface="Verdana"/>
                <a:ea typeface="Verdana"/>
                <a:cs typeface="Verdana" panose="020B0604030504040204" pitchFamily="34" charset="0"/>
              </a:rPr>
              <a:t>Green WMO</a:t>
            </a:r>
            <a:r>
              <a:rPr lang="en-GB" sz="1600" dirty="0">
                <a:effectLst/>
                <a:latin typeface="Verdana"/>
                <a:ea typeface="Verdana"/>
                <a:cs typeface="Verdana" panose="020B0604030504040204" pitchFamily="34" charset="0"/>
              </a:rPr>
              <a:t>.</a:t>
            </a:r>
            <a:r>
              <a:rPr lang="en-GB" dirty="0">
                <a:latin typeface="Verdana"/>
                <a:ea typeface="Verdana"/>
                <a:cs typeface="Verdana" panose="020B0604030504040204" pitchFamily="34" charset="0"/>
              </a:rPr>
              <a:t> </a:t>
            </a:r>
            <a:endParaRPr lang="en-US" sz="1600">
              <a:effectLst/>
              <a:cs typeface="Verdana" panose="020B0604030504040204" pitchFamily="34" charset="0"/>
            </a:endParaRPr>
          </a:p>
        </p:txBody>
      </p:sp>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49F7708F-D8D2-4EFF-B0F5-58D9FDFE2248}"/>
              </a:ext>
            </a:extLst>
          </p:cNvPr>
          <p:cNvSpPr txBox="1"/>
          <p:nvPr/>
        </p:nvSpPr>
        <p:spPr>
          <a:xfrm>
            <a:off x="7354528" y="6266944"/>
            <a:ext cx="4658648" cy="369332"/>
          </a:xfrm>
          <a:prstGeom prst="rect">
            <a:avLst/>
          </a:prstGeom>
          <a:noFill/>
        </p:spPr>
        <p:txBody>
          <a:bodyPr wrap="none" lIns="91440" tIns="45720" rIns="91440" bIns="45720" rtlCol="0" anchor="t">
            <a:spAutoFit/>
          </a:bodyPr>
          <a:lstStyle/>
          <a:p>
            <a:r>
              <a:rPr lang="en-US" i="1">
                <a:solidFill>
                  <a:schemeClr val="bg1"/>
                </a:solidFill>
                <a:latin typeface="Verdana"/>
                <a:ea typeface="Verdana"/>
              </a:rPr>
              <a:t>Recommendation #1 discussed next...</a:t>
            </a:r>
          </a:p>
        </p:txBody>
      </p:sp>
      <p:sp>
        <p:nvSpPr>
          <p:cNvPr id="5" name="Rectangle 3">
            <a:extLst>
              <a:ext uri="{FF2B5EF4-FFF2-40B4-BE49-F238E27FC236}">
                <a16:creationId xmlns:a16="http://schemas.microsoft.com/office/drawing/2014/main" id="{D3192437-1399-52B5-31CF-1E65B9F49DEA}"/>
              </a:ext>
            </a:extLst>
          </p:cNvPr>
          <p:cNvSpPr>
            <a:spLocks noChangeArrowheads="1"/>
          </p:cNvSpPr>
          <p:nvPr/>
        </p:nvSpPr>
        <p:spPr bwMode="auto">
          <a:xfrm>
            <a:off x="1107401" y="294298"/>
            <a:ext cx="997719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2800" b="1">
                <a:latin typeface="Verdana"/>
                <a:ea typeface="Verdana"/>
                <a:cs typeface="Arial"/>
              </a:rPr>
              <a:t>Doc</a:t>
            </a:r>
            <a:r>
              <a:rPr lang="en-US" sz="2800" b="1">
                <a:effectLst/>
                <a:latin typeface="Verdana"/>
                <a:ea typeface="Verdana"/>
                <a:cs typeface="Arial"/>
              </a:rPr>
              <a:t>. </a:t>
            </a:r>
            <a:r>
              <a:rPr lang="en-CH" sz="2800" b="1">
                <a:effectLst/>
                <a:latin typeface="Verdana"/>
                <a:ea typeface="Verdana"/>
                <a:cs typeface="Arial"/>
              </a:rPr>
              <a:t>4.3</a:t>
            </a:r>
            <a:r>
              <a:rPr lang="en-US" sz="2800" b="1">
                <a:effectLst/>
                <a:latin typeface="Verdana"/>
                <a:ea typeface="Verdana"/>
                <a:cs typeface="Arial"/>
              </a:rPr>
              <a:t>(</a:t>
            </a:r>
            <a:r>
              <a:rPr lang="en-CH" sz="2800" b="1">
                <a:effectLst/>
                <a:latin typeface="Verdana"/>
                <a:ea typeface="Verdana"/>
                <a:cs typeface="Arial"/>
              </a:rPr>
              <a:t>4</a:t>
            </a:r>
            <a:r>
              <a:rPr lang="en-US" sz="2800" b="1">
                <a:effectLst/>
                <a:latin typeface="Verdana"/>
                <a:ea typeface="Verdana"/>
                <a:cs typeface="Arial"/>
              </a:rPr>
              <a:t>)</a:t>
            </a:r>
          </a:p>
          <a:p>
            <a:pPr algn="ctr"/>
            <a:r>
              <a:rPr lang="en-US" b="1" i="1">
                <a:latin typeface="Verdana"/>
                <a:ea typeface="Verdana"/>
                <a:cs typeface="Arial"/>
              </a:rPr>
              <a:t>Scientific Advisory Panel </a:t>
            </a:r>
            <a:r>
              <a:rPr kumimoji="0" lang="en-US" b="1" i="1" u="none" strike="noStrike" cap="none" normalizeH="0" baseline="0">
                <a:ln>
                  <a:noFill/>
                </a:ln>
                <a:latin typeface="Verdana"/>
                <a:ea typeface="Verdana"/>
                <a:cs typeface="Arial"/>
              </a:rPr>
              <a:t>Recommendations </a:t>
            </a:r>
            <a:r>
              <a:rPr lang="en-US" b="1" i="1">
                <a:latin typeface="Verdana"/>
                <a:ea typeface="Verdana"/>
                <a:cs typeface="Arial"/>
              </a:rPr>
              <a:t>with </a:t>
            </a:r>
            <a:r>
              <a:rPr kumimoji="0" lang="en-US" b="1" i="1" u="none" strike="noStrike" cap="none" normalizeH="0" baseline="0">
                <a:ln>
                  <a:noFill/>
                </a:ln>
                <a:latin typeface="Verdana"/>
                <a:ea typeface="Verdana"/>
                <a:cs typeface="Arial"/>
              </a:rPr>
              <a:t>Research Board Appraisal</a:t>
            </a:r>
            <a:endParaRPr lang="en-US">
              <a:latin typeface="Verdana"/>
              <a:ea typeface="Verdana"/>
              <a:cs typeface="Arial"/>
            </a:endParaRPr>
          </a:p>
        </p:txBody>
      </p:sp>
    </p:spTree>
    <p:extLst>
      <p:ext uri="{BB962C8B-B14F-4D97-AF65-F5344CB8AC3E}">
        <p14:creationId xmlns:p14="http://schemas.microsoft.com/office/powerpoint/2010/main" val="89595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F90E2-8B53-AC9F-600E-FD7B76B032FF}"/>
              </a:ext>
            </a:extLst>
          </p:cNvPr>
          <p:cNvSpPr>
            <a:spLocks noGrp="1"/>
          </p:cNvSpPr>
          <p:nvPr>
            <p:ph idx="4294967295"/>
          </p:nvPr>
        </p:nvSpPr>
        <p:spPr>
          <a:xfrm>
            <a:off x="396658" y="1374449"/>
            <a:ext cx="11404600" cy="4575175"/>
          </a:xfrm>
          <a:prstGeom prst="rect">
            <a:avLst/>
          </a:prstGeom>
        </p:spPr>
        <p:txBody>
          <a:bodyPr lIns="91440" tIns="45720" rIns="91440" bIns="45720" anchor="t">
            <a:noAutofit/>
          </a:bodyPr>
          <a:lstStyle/>
          <a:p>
            <a:pPr marL="342900" marR="0" lvl="0" indent="-342900">
              <a:lnSpc>
                <a:spcPct val="100000"/>
              </a:lnSpc>
              <a:spcBef>
                <a:spcPts val="0"/>
              </a:spcBef>
              <a:spcAft>
                <a:spcPts val="600"/>
              </a:spcAft>
              <a:buFont typeface="Wingdings" pitchFamily="2" charset="2"/>
              <a:buAutoNum type="arabicParenBoth"/>
            </a:pPr>
            <a:r>
              <a:rPr lang="en-GB" sz="1700" b="1" dirty="0">
                <a:solidFill>
                  <a:srgbClr val="000000"/>
                </a:solidFill>
                <a:effectLst/>
                <a:latin typeface="Verdana"/>
                <a:ea typeface="Verdana"/>
                <a:cs typeface="Arial"/>
              </a:rPr>
              <a:t>Major international climate research and development effort in the exploitation of global kilometre (k-scale) computing and Earth-system observations. </a:t>
            </a:r>
            <a:r>
              <a:rPr lang="en-GB" sz="1700" dirty="0">
                <a:solidFill>
                  <a:srgbClr val="000000"/>
                </a:solidFill>
                <a:effectLst/>
                <a:latin typeface="Verdana"/>
                <a:ea typeface="Verdana"/>
                <a:cs typeface="Arial"/>
              </a:rPr>
              <a:t>Elements of appraisal include:</a:t>
            </a:r>
          </a:p>
          <a:p>
            <a:pPr marL="731520" lvl="1">
              <a:lnSpc>
                <a:spcPct val="100000"/>
              </a:lnSpc>
              <a:spcBef>
                <a:spcPts val="0"/>
              </a:spcBef>
              <a:spcAft>
                <a:spcPts val="600"/>
              </a:spcAft>
              <a:buFont typeface="Arial" panose="020B0604020202020204" pitchFamily="34" charset="0"/>
              <a:buChar char="•"/>
            </a:pPr>
            <a:r>
              <a:rPr lang="en-US" sz="1700">
                <a:solidFill>
                  <a:srgbClr val="000000"/>
                </a:solidFill>
                <a:latin typeface="Verdana"/>
                <a:ea typeface="Verdana"/>
                <a:cs typeface="Arial"/>
              </a:rPr>
              <a:t>10+ atmosphere-land k-scale climate models already running, showing benefits to deep convection;</a:t>
            </a:r>
          </a:p>
          <a:p>
            <a:pPr marL="731520" lvl="1">
              <a:lnSpc>
                <a:spcPct val="100000"/>
              </a:lnSpc>
              <a:spcBef>
                <a:spcPts val="0"/>
              </a:spcBef>
              <a:spcAft>
                <a:spcPts val="600"/>
              </a:spcAft>
              <a:buFont typeface="Arial" panose="020B0604020202020204" pitchFamily="34" charset="0"/>
              <a:buChar char="•"/>
            </a:pPr>
            <a:r>
              <a:rPr lang="en-US" sz="1700">
                <a:solidFill>
                  <a:srgbClr val="000000"/>
                </a:solidFill>
                <a:latin typeface="Verdana"/>
                <a:ea typeface="Verdana"/>
                <a:cs typeface="Arial"/>
              </a:rPr>
              <a:t>outstanding questions in hydrology, ocean, ice, shallow convection, and approaches to system component coupling;</a:t>
            </a:r>
          </a:p>
          <a:p>
            <a:pPr marL="731520" lvl="1">
              <a:lnSpc>
                <a:spcPct val="100000"/>
              </a:lnSpc>
              <a:spcBef>
                <a:spcPts val="0"/>
              </a:spcBef>
              <a:spcAft>
                <a:spcPts val="600"/>
              </a:spcAft>
              <a:buFont typeface="Arial" panose="020B0604020202020204" pitchFamily="34" charset="0"/>
              <a:buChar char="•"/>
            </a:pPr>
            <a:r>
              <a:rPr lang="en-US" sz="1700">
                <a:solidFill>
                  <a:srgbClr val="000000"/>
                </a:solidFill>
                <a:latin typeface="Verdana"/>
                <a:ea typeface="Verdana"/>
                <a:cs typeface="Arial"/>
              </a:rPr>
              <a:t>required computational, data and network capacities and software engineering for fully coupled </a:t>
            </a:r>
            <a:r>
              <a:rPr lang="en-US" sz="1700" err="1">
                <a:solidFill>
                  <a:srgbClr val="000000"/>
                </a:solidFill>
                <a:latin typeface="Verdana"/>
                <a:ea typeface="Verdana"/>
                <a:cs typeface="Arial"/>
              </a:rPr>
              <a:t>finescale</a:t>
            </a:r>
            <a:r>
              <a:rPr lang="en-US" sz="1700">
                <a:solidFill>
                  <a:srgbClr val="000000"/>
                </a:solidFill>
                <a:latin typeface="Verdana"/>
                <a:ea typeface="Verdana"/>
                <a:cs typeface="Arial"/>
              </a:rPr>
              <a:t> grid implementations are massive;</a:t>
            </a:r>
          </a:p>
          <a:p>
            <a:pPr marL="731520" lvl="1">
              <a:lnSpc>
                <a:spcPct val="100000"/>
              </a:lnSpc>
              <a:spcBef>
                <a:spcPts val="0"/>
              </a:spcBef>
              <a:spcAft>
                <a:spcPts val="600"/>
              </a:spcAft>
              <a:buFont typeface="Arial" panose="020B0604020202020204" pitchFamily="34" charset="0"/>
              <a:buChar char="•"/>
            </a:pPr>
            <a:r>
              <a:rPr lang="en-US" sz="1700">
                <a:solidFill>
                  <a:srgbClr val="000000"/>
                </a:solidFill>
                <a:latin typeface="Verdana"/>
                <a:ea typeface="Verdana"/>
                <a:cs typeface="Arial"/>
              </a:rPr>
              <a:t>many countries have limited or no access to the data we currently provide on weather and climate scales.</a:t>
            </a:r>
          </a:p>
          <a:p>
            <a:pPr marL="0" indent="0">
              <a:lnSpc>
                <a:spcPct val="100000"/>
              </a:lnSpc>
              <a:spcBef>
                <a:spcPts val="0"/>
              </a:spcBef>
              <a:buNone/>
            </a:pPr>
            <a:r>
              <a:rPr lang="en-US" sz="1700" dirty="0">
                <a:solidFill>
                  <a:srgbClr val="000000"/>
                </a:solidFill>
                <a:latin typeface="Verdana"/>
                <a:ea typeface="Verdana"/>
                <a:cs typeface="Arial"/>
              </a:rPr>
              <a:t>In addition, the RB considered:</a:t>
            </a:r>
          </a:p>
          <a:p>
            <a:pPr marL="731520" lvl="1">
              <a:lnSpc>
                <a:spcPct val="100000"/>
              </a:lnSpc>
              <a:spcBef>
                <a:spcPts val="0"/>
              </a:spcBef>
              <a:spcAft>
                <a:spcPts val="600"/>
              </a:spcAft>
            </a:pPr>
            <a:r>
              <a:rPr lang="en-US" sz="1700">
                <a:solidFill>
                  <a:srgbClr val="000000"/>
                </a:solidFill>
                <a:latin typeface="Verdana"/>
                <a:ea typeface="Verdana"/>
                <a:cs typeface="Arial"/>
              </a:rPr>
              <a:t>exciting and mission-critical research in sub-seasonal to seasonal prediction, and </a:t>
            </a:r>
            <a:endParaRPr lang="en-US" sz="1700">
              <a:solidFill>
                <a:srgbClr val="000000"/>
              </a:solidFill>
              <a:latin typeface="Verdana" panose="020B0604030504040204" pitchFamily="34" charset="0"/>
              <a:ea typeface="Verdana" panose="020B0604030504040204" pitchFamily="34" charset="0"/>
              <a:cs typeface="Arial" panose="020B0604020202020204" pitchFamily="34" charset="0"/>
            </a:endParaRPr>
          </a:p>
          <a:p>
            <a:pPr marL="731520" lvl="1">
              <a:lnSpc>
                <a:spcPct val="100000"/>
              </a:lnSpc>
              <a:spcBef>
                <a:spcPts val="0"/>
              </a:spcBef>
              <a:spcAft>
                <a:spcPts val="600"/>
              </a:spcAft>
              <a:buFont typeface="Arial" panose="020B0604020202020204" pitchFamily="34" charset="0"/>
              <a:buChar char="•"/>
            </a:pPr>
            <a:r>
              <a:rPr lang="en-US" sz="1700">
                <a:solidFill>
                  <a:srgbClr val="000000"/>
                </a:solidFill>
                <a:latin typeface="Verdana"/>
                <a:ea typeface="Verdana"/>
                <a:cs typeface="Arial"/>
              </a:rPr>
              <a:t>the likely disruption of traditional approaches from machine learning and artificial intelligence methods.</a:t>
            </a:r>
          </a:p>
        </p:txBody>
      </p:sp>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D6585F8B-941D-1BE7-11DA-01B674B0B3E0}"/>
              </a:ext>
            </a:extLst>
          </p:cNvPr>
          <p:cNvSpPr>
            <a:spLocks noChangeArrowheads="1"/>
          </p:cNvSpPr>
          <p:nvPr/>
        </p:nvSpPr>
        <p:spPr bwMode="auto">
          <a:xfrm>
            <a:off x="1107401" y="336051"/>
            <a:ext cx="997719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2800" b="1">
                <a:latin typeface="Verdana"/>
                <a:ea typeface="Verdana"/>
                <a:cs typeface="Arial"/>
              </a:rPr>
              <a:t>Doc</a:t>
            </a:r>
            <a:r>
              <a:rPr lang="en-US" sz="2800" b="1">
                <a:effectLst/>
                <a:latin typeface="Verdana"/>
                <a:ea typeface="Verdana"/>
                <a:cs typeface="Arial"/>
              </a:rPr>
              <a:t>. </a:t>
            </a:r>
            <a:r>
              <a:rPr lang="en-CH" sz="2800" b="1">
                <a:effectLst/>
                <a:latin typeface="Verdana"/>
                <a:ea typeface="Verdana"/>
                <a:cs typeface="Arial"/>
              </a:rPr>
              <a:t>4.3</a:t>
            </a:r>
            <a:r>
              <a:rPr lang="en-US" sz="2800" b="1">
                <a:effectLst/>
                <a:latin typeface="Verdana"/>
                <a:ea typeface="Verdana"/>
                <a:cs typeface="Arial"/>
              </a:rPr>
              <a:t>(</a:t>
            </a:r>
            <a:r>
              <a:rPr lang="en-CH" sz="2800" b="1">
                <a:effectLst/>
                <a:latin typeface="Verdana"/>
                <a:ea typeface="Verdana"/>
                <a:cs typeface="Arial"/>
              </a:rPr>
              <a:t>4</a:t>
            </a:r>
            <a:r>
              <a:rPr lang="en-US" sz="2800" b="1">
                <a:effectLst/>
                <a:latin typeface="Verdana"/>
                <a:ea typeface="Verdana"/>
                <a:cs typeface="Arial"/>
              </a:rPr>
              <a:t>)</a:t>
            </a:r>
          </a:p>
          <a:p>
            <a:pPr algn="ctr"/>
            <a:r>
              <a:rPr lang="en-US" b="1" i="1">
                <a:latin typeface="Verdana"/>
                <a:ea typeface="Verdana"/>
                <a:cs typeface="Arial"/>
              </a:rPr>
              <a:t>Scientific Advisory Panel </a:t>
            </a:r>
            <a:r>
              <a:rPr kumimoji="0" lang="en-US" b="1" i="1" u="none" strike="noStrike" cap="none" normalizeH="0" baseline="0">
                <a:ln>
                  <a:noFill/>
                </a:ln>
                <a:latin typeface="Verdana"/>
                <a:ea typeface="Verdana"/>
                <a:cs typeface="Arial"/>
              </a:rPr>
              <a:t>Recommendations </a:t>
            </a:r>
            <a:r>
              <a:rPr lang="en-US" b="1" i="1">
                <a:latin typeface="Verdana"/>
                <a:ea typeface="Verdana"/>
                <a:cs typeface="Arial"/>
              </a:rPr>
              <a:t>with </a:t>
            </a:r>
            <a:r>
              <a:rPr kumimoji="0" lang="en-US" b="1" i="1" u="none" strike="noStrike" cap="none" normalizeH="0" baseline="0">
                <a:ln>
                  <a:noFill/>
                </a:ln>
                <a:latin typeface="Verdana"/>
                <a:ea typeface="Verdana"/>
                <a:cs typeface="Arial"/>
              </a:rPr>
              <a:t>Research Board Appraisal</a:t>
            </a:r>
            <a:endParaRPr lang="en-US">
              <a:latin typeface="Verdana"/>
              <a:ea typeface="Verdana"/>
              <a:cs typeface="Arial"/>
            </a:endParaRPr>
          </a:p>
        </p:txBody>
      </p:sp>
    </p:spTree>
    <p:extLst>
      <p:ext uri="{BB962C8B-B14F-4D97-AF65-F5344CB8AC3E}">
        <p14:creationId xmlns:p14="http://schemas.microsoft.com/office/powerpoint/2010/main" val="181271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BE53-F55A-6013-EAC8-8FD1B1C2FEA1}"/>
              </a:ext>
            </a:extLst>
          </p:cNvPr>
          <p:cNvSpPr>
            <a:spLocks noGrp="1"/>
          </p:cNvSpPr>
          <p:nvPr>
            <p:ph type="title" idx="4294967295"/>
          </p:nvPr>
        </p:nvSpPr>
        <p:spPr>
          <a:xfrm>
            <a:off x="1106466" y="5254748"/>
            <a:ext cx="9975850" cy="670984"/>
          </a:xfrm>
          <a:prstGeom prst="rect">
            <a:avLst/>
          </a:prstGeom>
          <a:ln>
            <a:noFill/>
          </a:ln>
        </p:spPr>
        <p:txBody>
          <a:bodyPr>
            <a:normAutofit/>
          </a:bodyPr>
          <a:lstStyle/>
          <a:p>
            <a:pPr algn="ctr"/>
            <a:r>
              <a:rPr lang="en-US" sz="1600" b="0">
                <a:effectLst/>
                <a:latin typeface="Verdana" panose="020B0604030504040204" pitchFamily="34" charset="0"/>
                <a:ea typeface="Verdana" panose="020B0604030504040204" pitchFamily="34" charset="0"/>
              </a:rPr>
              <a:t>Map of self-Identified locations of 5km or finer resolution global and regional models, either coupled or single components of the Earth System (WCRP Report).</a:t>
            </a:r>
            <a:endParaRPr lang="en-US" sz="1600" b="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2424F659-DEDE-67A9-9196-C35FCD314FC0}"/>
              </a:ext>
            </a:extLst>
          </p:cNvPr>
          <p:cNvPicPr>
            <a:picLocks noChangeAspect="1"/>
          </p:cNvPicPr>
          <p:nvPr/>
        </p:nvPicPr>
        <p:blipFill>
          <a:blip r:embed="rId2"/>
          <a:stretch>
            <a:fillRect/>
          </a:stretch>
        </p:blipFill>
        <p:spPr>
          <a:xfrm>
            <a:off x="2080205" y="1252336"/>
            <a:ext cx="8021151" cy="3883183"/>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F0827773-3422-3D18-9096-E6D73B6D07CD}"/>
              </a:ext>
            </a:extLst>
          </p:cNvPr>
          <p:cNvSpPr>
            <a:spLocks noChangeArrowheads="1"/>
          </p:cNvSpPr>
          <p:nvPr/>
        </p:nvSpPr>
        <p:spPr bwMode="auto">
          <a:xfrm>
            <a:off x="1107401" y="237693"/>
            <a:ext cx="997719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2800" b="1">
                <a:latin typeface="Verdana"/>
                <a:ea typeface="Verdana"/>
                <a:cs typeface="Arial"/>
              </a:rPr>
              <a:t>Doc</a:t>
            </a:r>
            <a:r>
              <a:rPr lang="en-US" sz="2800" b="1">
                <a:effectLst/>
                <a:latin typeface="Verdana"/>
                <a:ea typeface="Verdana"/>
                <a:cs typeface="Arial"/>
              </a:rPr>
              <a:t>. </a:t>
            </a:r>
            <a:r>
              <a:rPr lang="en-CH" sz="2800" b="1">
                <a:effectLst/>
                <a:latin typeface="Verdana"/>
                <a:ea typeface="Verdana"/>
                <a:cs typeface="Arial"/>
              </a:rPr>
              <a:t>4.3</a:t>
            </a:r>
            <a:r>
              <a:rPr lang="en-US" sz="2800" b="1">
                <a:effectLst/>
                <a:latin typeface="Verdana"/>
                <a:ea typeface="Verdana"/>
                <a:cs typeface="Arial"/>
              </a:rPr>
              <a:t>(</a:t>
            </a:r>
            <a:r>
              <a:rPr lang="en-CH" sz="2800" b="1">
                <a:effectLst/>
                <a:latin typeface="Verdana"/>
                <a:ea typeface="Verdana"/>
                <a:cs typeface="Arial"/>
              </a:rPr>
              <a:t>4</a:t>
            </a:r>
            <a:r>
              <a:rPr lang="en-US" sz="2800" b="1">
                <a:effectLst/>
                <a:latin typeface="Verdana"/>
                <a:ea typeface="Verdana"/>
                <a:cs typeface="Arial"/>
              </a:rPr>
              <a:t>)</a:t>
            </a:r>
          </a:p>
          <a:p>
            <a:pPr algn="ctr"/>
            <a:r>
              <a:rPr lang="en-US" b="1" i="1">
                <a:latin typeface="Verdana"/>
                <a:ea typeface="Verdana"/>
                <a:cs typeface="Arial"/>
              </a:rPr>
              <a:t>Scientific Advisory Panel </a:t>
            </a:r>
            <a:r>
              <a:rPr kumimoji="0" lang="en-US" b="1" i="1" u="none" strike="noStrike" cap="none" normalizeH="0" baseline="0">
                <a:ln>
                  <a:noFill/>
                </a:ln>
                <a:latin typeface="Verdana"/>
                <a:ea typeface="Verdana"/>
                <a:cs typeface="Arial"/>
              </a:rPr>
              <a:t>Recommendations </a:t>
            </a:r>
            <a:r>
              <a:rPr lang="en-US" b="1" i="1">
                <a:latin typeface="Verdana"/>
                <a:ea typeface="Verdana"/>
                <a:cs typeface="Arial"/>
              </a:rPr>
              <a:t>with </a:t>
            </a:r>
            <a:r>
              <a:rPr kumimoji="0" lang="en-US" b="1" i="1" u="none" strike="noStrike" cap="none" normalizeH="0" baseline="0">
                <a:ln>
                  <a:noFill/>
                </a:ln>
                <a:latin typeface="Verdana"/>
                <a:ea typeface="Verdana"/>
                <a:cs typeface="Arial"/>
              </a:rPr>
              <a:t>Research Board Appraisal</a:t>
            </a:r>
            <a:endParaRPr lang="en-US">
              <a:latin typeface="Verdana"/>
              <a:ea typeface="Verdana"/>
              <a:cs typeface="Arial"/>
            </a:endParaRPr>
          </a:p>
        </p:txBody>
      </p:sp>
    </p:spTree>
    <p:extLst>
      <p:ext uri="{BB962C8B-B14F-4D97-AF65-F5344CB8AC3E}">
        <p14:creationId xmlns:p14="http://schemas.microsoft.com/office/powerpoint/2010/main" val="66970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F90E2-8B53-AC9F-600E-FD7B76B032FF}"/>
              </a:ext>
            </a:extLst>
          </p:cNvPr>
          <p:cNvSpPr>
            <a:spLocks noGrp="1"/>
          </p:cNvSpPr>
          <p:nvPr>
            <p:ph idx="4294967295"/>
          </p:nvPr>
        </p:nvSpPr>
        <p:spPr>
          <a:xfrm>
            <a:off x="643808" y="1337893"/>
            <a:ext cx="10911452" cy="4575175"/>
          </a:xfrm>
          <a:prstGeom prst="rect">
            <a:avLst/>
          </a:prstGeom>
        </p:spPr>
        <p:txBody>
          <a:bodyPr lIns="91440" tIns="45720" rIns="91440" bIns="45720" anchor="t">
            <a:noAutofit/>
          </a:bodyPr>
          <a:lstStyle/>
          <a:p>
            <a:pPr marL="342900" indent="-342900">
              <a:lnSpc>
                <a:spcPct val="100000"/>
              </a:lnSpc>
              <a:spcBef>
                <a:spcPts val="0"/>
              </a:spcBef>
              <a:buFont typeface="Wingdings" pitchFamily="2" charset="2"/>
              <a:buAutoNum type="arabicParenBoth"/>
            </a:pPr>
            <a:r>
              <a:rPr lang="en-GB" sz="1800" b="1">
                <a:solidFill>
                  <a:srgbClr val="000000"/>
                </a:solidFill>
                <a:effectLst/>
                <a:latin typeface="Verdana"/>
                <a:ea typeface="Verdana"/>
                <a:cs typeface="Arial"/>
              </a:rPr>
              <a:t>Major international climate research and development effort in the exploitation of global kilometre</a:t>
            </a:r>
            <a:r>
              <a:rPr lang="en-GB" sz="1800" b="1">
                <a:solidFill>
                  <a:srgbClr val="000000"/>
                </a:solidFill>
                <a:latin typeface="Verdana"/>
                <a:ea typeface="Verdana"/>
                <a:cs typeface="Arial"/>
              </a:rPr>
              <a:t> </a:t>
            </a:r>
            <a:r>
              <a:rPr lang="en-GB" sz="1800" b="1">
                <a:solidFill>
                  <a:srgbClr val="000000"/>
                </a:solidFill>
                <a:effectLst/>
                <a:latin typeface="Verdana"/>
                <a:ea typeface="Verdana"/>
                <a:cs typeface="Arial"/>
              </a:rPr>
              <a:t>(k-scale) computing and Earth-system observations.</a:t>
            </a:r>
            <a:r>
              <a:rPr lang="en-GB" sz="1800" b="1">
                <a:solidFill>
                  <a:srgbClr val="000000"/>
                </a:solidFill>
                <a:latin typeface="Verdana"/>
                <a:ea typeface="Verdana"/>
                <a:cs typeface="Arial"/>
              </a:rPr>
              <a:t> </a:t>
            </a:r>
            <a:endParaRPr lang="en-US" b="1"/>
          </a:p>
          <a:p>
            <a:pPr>
              <a:lnSpc>
                <a:spcPct val="100000"/>
              </a:lnSpc>
              <a:spcBef>
                <a:spcPts val="0"/>
              </a:spcBef>
            </a:pPr>
            <a:endParaRPr lang="en-GB" sz="1800">
              <a:solidFill>
                <a:srgbClr val="000000"/>
              </a:solidFill>
              <a:latin typeface="Verdana"/>
              <a:ea typeface="Verdana"/>
              <a:cs typeface="Arial"/>
            </a:endParaRPr>
          </a:p>
          <a:p>
            <a:pPr marL="0" indent="0">
              <a:lnSpc>
                <a:spcPct val="100000"/>
              </a:lnSpc>
              <a:spcBef>
                <a:spcPts val="0"/>
              </a:spcBef>
              <a:spcAft>
                <a:spcPts val="1200"/>
              </a:spcAft>
              <a:buNone/>
            </a:pPr>
            <a:r>
              <a:rPr lang="en-GB" sz="1800">
                <a:solidFill>
                  <a:srgbClr val="000000"/>
                </a:solidFill>
                <a:latin typeface="Verdana"/>
                <a:ea typeface="Verdana"/>
                <a:cs typeface="Arial"/>
              </a:rPr>
              <a:t>The value proposition of this particular approach is not yet clear, and the World Climate Research Programme Lighthouse Activity </a:t>
            </a:r>
            <a:r>
              <a:rPr lang="en-GB" sz="1800" i="1">
                <a:solidFill>
                  <a:srgbClr val="000000"/>
                </a:solidFill>
                <a:latin typeface="Verdana"/>
                <a:ea typeface="Verdana"/>
                <a:cs typeface="Arial"/>
              </a:rPr>
              <a:t>Digital Earths </a:t>
            </a:r>
            <a:r>
              <a:rPr lang="en-GB" sz="1800">
                <a:solidFill>
                  <a:srgbClr val="000000"/>
                </a:solidFill>
                <a:latin typeface="Verdana"/>
                <a:ea typeface="Verdana"/>
                <a:cs typeface="Arial"/>
              </a:rPr>
              <a:t>is already effectively mobilizing the research community. Hence the Research Board proposes:</a:t>
            </a:r>
            <a:endParaRPr lang="en-GB" sz="1800" b="1">
              <a:solidFill>
                <a:srgbClr val="000000"/>
              </a:solidFill>
              <a:effectLst/>
              <a:latin typeface="Verdana"/>
              <a:ea typeface="Verdana"/>
              <a:cs typeface="Arial"/>
            </a:endParaRPr>
          </a:p>
          <a:p>
            <a:pPr marL="457200" lvl="1" indent="0">
              <a:lnSpc>
                <a:spcPct val="100000"/>
              </a:lnSpc>
              <a:spcBef>
                <a:spcPts val="0"/>
              </a:spcBef>
              <a:buNone/>
            </a:pPr>
            <a:r>
              <a:rPr lang="en-GB" sz="1800" b="1">
                <a:effectLst/>
                <a:latin typeface="Verdana"/>
                <a:ea typeface="Verdana"/>
                <a:cs typeface="Verdana" panose="020B0604030504040204" pitchFamily="34" charset="0"/>
              </a:rPr>
              <a:t>SAP Recommendation #1 be further developed with the leadership of</a:t>
            </a:r>
            <a:r>
              <a:rPr lang="en-GB" b="1">
                <a:latin typeface="Verdana"/>
                <a:ea typeface="Verdana"/>
                <a:cs typeface="Verdana" panose="020B0604030504040204" pitchFamily="34" charset="0"/>
              </a:rPr>
              <a:t> </a:t>
            </a:r>
            <a:endParaRPr lang="en-GB" sz="1800" b="1">
              <a:effectLst/>
              <a:latin typeface="Verdana" panose="020B0604030504040204" pitchFamily="34" charset="0"/>
              <a:ea typeface="Verdana" panose="020B0604030504040204" pitchFamily="34" charset="0"/>
              <a:cs typeface="Verdana" panose="020B0604030504040204" pitchFamily="34" charset="0"/>
            </a:endParaRPr>
          </a:p>
          <a:p>
            <a:pPr marL="457200" lvl="1" indent="0">
              <a:lnSpc>
                <a:spcPct val="100000"/>
              </a:lnSpc>
              <a:spcBef>
                <a:spcPts val="0"/>
              </a:spcBef>
              <a:spcAft>
                <a:spcPts val="1200"/>
              </a:spcAft>
              <a:buNone/>
            </a:pPr>
            <a:r>
              <a:rPr lang="en-GB" sz="1800" b="1">
                <a:effectLst/>
                <a:latin typeface="Verdana"/>
                <a:ea typeface="Verdana"/>
                <a:cs typeface="Verdana" panose="020B0604030504040204" pitchFamily="34" charset="0"/>
              </a:rPr>
              <a:t>the World Climate Research Programme, with the support of the Research Board, the Scientific Advisory Panel, INFCOM and SERCOM, in order to coordinate and promulgate relevant research and development for climate simulation and analysis capabilities that support WMO Member strategic priorities.</a:t>
            </a:r>
            <a:endParaRPr lang="en-GB" sz="1800">
              <a:solidFill>
                <a:srgbClr val="000000"/>
              </a:solidFill>
              <a:effectLst/>
              <a:latin typeface="Verdana"/>
              <a:ea typeface="Verdana"/>
              <a:cs typeface="Arial" panose="020B0604020202020204" pitchFamily="34" charset="0"/>
            </a:endParaRPr>
          </a:p>
          <a:p>
            <a:pPr marL="0" marR="0" lvl="0" indent="0">
              <a:lnSpc>
                <a:spcPct val="100000"/>
              </a:lnSpc>
              <a:spcBef>
                <a:spcPts val="0"/>
              </a:spcBef>
              <a:spcAft>
                <a:spcPts val="0"/>
              </a:spcAft>
              <a:buNone/>
            </a:pPr>
            <a:r>
              <a:rPr lang="en-GB" sz="1800">
                <a:solidFill>
                  <a:srgbClr val="000000"/>
                </a:solidFill>
                <a:effectLst/>
                <a:latin typeface="Verdana"/>
                <a:ea typeface="Verdana"/>
                <a:cs typeface="Arial"/>
              </a:rPr>
              <a:t>But because there are other emerging approaches (e.g. AI) and critical foci (e.g. S2S) this is not top priority.</a:t>
            </a:r>
          </a:p>
        </p:txBody>
      </p:sp>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3">
            <a:extLst>
              <a:ext uri="{FF2B5EF4-FFF2-40B4-BE49-F238E27FC236}">
                <a16:creationId xmlns:a16="http://schemas.microsoft.com/office/drawing/2014/main" id="{6BEB9B9F-3855-9943-9583-575048888D3D}"/>
              </a:ext>
            </a:extLst>
          </p:cNvPr>
          <p:cNvSpPr>
            <a:spLocks noChangeArrowheads="1"/>
          </p:cNvSpPr>
          <p:nvPr/>
        </p:nvSpPr>
        <p:spPr bwMode="auto">
          <a:xfrm>
            <a:off x="1107401" y="231668"/>
            <a:ext cx="997719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2800" b="1">
                <a:latin typeface="Verdana"/>
                <a:ea typeface="Verdana"/>
                <a:cs typeface="Arial"/>
              </a:rPr>
              <a:t>Doc</a:t>
            </a:r>
            <a:r>
              <a:rPr lang="en-US" sz="2800" b="1">
                <a:effectLst/>
                <a:latin typeface="Verdana"/>
                <a:ea typeface="Verdana"/>
                <a:cs typeface="Arial"/>
              </a:rPr>
              <a:t>. </a:t>
            </a:r>
            <a:r>
              <a:rPr lang="en-CH" sz="2800" b="1">
                <a:effectLst/>
                <a:latin typeface="Verdana"/>
                <a:ea typeface="Verdana"/>
                <a:cs typeface="Arial"/>
              </a:rPr>
              <a:t>4.3</a:t>
            </a:r>
            <a:r>
              <a:rPr lang="en-US" sz="2800" b="1">
                <a:effectLst/>
                <a:latin typeface="Verdana"/>
                <a:ea typeface="Verdana"/>
                <a:cs typeface="Arial"/>
              </a:rPr>
              <a:t>(</a:t>
            </a:r>
            <a:r>
              <a:rPr lang="en-CH" sz="2800" b="1">
                <a:effectLst/>
                <a:latin typeface="Verdana"/>
                <a:ea typeface="Verdana"/>
                <a:cs typeface="Arial"/>
              </a:rPr>
              <a:t>4</a:t>
            </a:r>
            <a:r>
              <a:rPr lang="en-US" sz="2800" b="1">
                <a:effectLst/>
                <a:latin typeface="Verdana"/>
                <a:ea typeface="Verdana"/>
                <a:cs typeface="Arial"/>
              </a:rPr>
              <a:t>)</a:t>
            </a:r>
          </a:p>
          <a:p>
            <a:pPr algn="ctr"/>
            <a:r>
              <a:rPr lang="en-US" b="1" i="1">
                <a:latin typeface="Verdana"/>
                <a:ea typeface="Verdana"/>
                <a:cs typeface="Arial"/>
              </a:rPr>
              <a:t>Scientific Advisory Panel </a:t>
            </a:r>
            <a:r>
              <a:rPr kumimoji="0" lang="en-US" b="1" i="1" u="none" strike="noStrike" cap="none" normalizeH="0" baseline="0">
                <a:ln>
                  <a:noFill/>
                </a:ln>
                <a:latin typeface="Verdana"/>
                <a:ea typeface="Verdana"/>
                <a:cs typeface="Arial"/>
              </a:rPr>
              <a:t>Recommendations </a:t>
            </a:r>
            <a:r>
              <a:rPr lang="en-US" b="1" i="1">
                <a:latin typeface="Verdana"/>
                <a:ea typeface="Verdana"/>
                <a:cs typeface="Arial"/>
              </a:rPr>
              <a:t>with </a:t>
            </a:r>
            <a:r>
              <a:rPr kumimoji="0" lang="en-US" b="1" i="1" u="none" strike="noStrike" cap="none" normalizeH="0" baseline="0">
                <a:ln>
                  <a:noFill/>
                </a:ln>
                <a:latin typeface="Verdana"/>
                <a:ea typeface="Verdana"/>
                <a:cs typeface="Arial"/>
              </a:rPr>
              <a:t>Research Board Appraisal</a:t>
            </a:r>
            <a:endParaRPr lang="en-US" u="none" strike="noStrike" cap="none" normalizeH="0" baseline="0">
              <a:ln>
                <a:noFill/>
              </a:ln>
              <a:effectLst/>
              <a:latin typeface="Verdana"/>
              <a:ea typeface="Verdana"/>
              <a:cs typeface="Arial"/>
            </a:endParaRPr>
          </a:p>
        </p:txBody>
      </p:sp>
    </p:spTree>
    <p:extLst>
      <p:ext uri="{BB962C8B-B14F-4D97-AF65-F5344CB8AC3E}">
        <p14:creationId xmlns:p14="http://schemas.microsoft.com/office/powerpoint/2010/main" val="280827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F90E2-8B53-AC9F-600E-FD7B76B032FF}"/>
              </a:ext>
            </a:extLst>
          </p:cNvPr>
          <p:cNvSpPr>
            <a:spLocks noGrp="1"/>
          </p:cNvSpPr>
          <p:nvPr>
            <p:ph idx="4294967295"/>
          </p:nvPr>
        </p:nvSpPr>
        <p:spPr>
          <a:xfrm>
            <a:off x="396658" y="1499426"/>
            <a:ext cx="11410950" cy="4575175"/>
          </a:xfrm>
          <a:prstGeom prst="rect">
            <a:avLst/>
          </a:prstGeom>
        </p:spPr>
        <p:txBody>
          <a:bodyPr lIns="91440" tIns="45720" rIns="91440" bIns="45720" anchor="t">
            <a:noAutofit/>
          </a:bodyPr>
          <a:lstStyle/>
          <a:p>
            <a:pPr indent="0">
              <a:lnSpc>
                <a:spcPct val="100000"/>
              </a:lnSpc>
              <a:spcBef>
                <a:spcPts val="0"/>
              </a:spcBef>
              <a:spcAft>
                <a:spcPts val="1200"/>
              </a:spcAft>
              <a:buNone/>
            </a:pPr>
            <a:r>
              <a:rPr lang="en-GB" sz="1500" b="1">
                <a:solidFill>
                  <a:srgbClr val="000000"/>
                </a:solidFill>
                <a:effectLst/>
                <a:latin typeface="Verdana" panose="020B0604030504040204" pitchFamily="34" charset="0"/>
                <a:ea typeface="Verdana" panose="020B0604030504040204" pitchFamily="34" charset="0"/>
                <a:cs typeface="Arial" panose="020B0604020202020204" pitchFamily="34" charset="0"/>
              </a:rPr>
              <a:t>Research Board Implementation Recommendations in Priority Order:</a:t>
            </a:r>
            <a:endParaRPr lang="en-US"/>
          </a:p>
          <a:p>
            <a:pPr marL="342900" marR="0" lvl="0" indent="-342900">
              <a:spcBef>
                <a:spcPts val="600"/>
              </a:spcBef>
              <a:buFont typeface="Wingdings" pitchFamily="2" charset="2"/>
              <a:buAutoNum type="arabicParenBoth"/>
            </a:pPr>
            <a:r>
              <a:rPr lang="en-GB" sz="1500">
                <a:effectLst/>
                <a:latin typeface="Verdana"/>
                <a:ea typeface="Verdana"/>
                <a:cs typeface="Verdana" panose="020B0604030504040204" pitchFamily="34" charset="0"/>
              </a:rPr>
              <a:t>SAP Recommendation #2 be further developed by the </a:t>
            </a:r>
            <a:r>
              <a:rPr lang="en-GB" sz="1500" b="1">
                <a:effectLst/>
                <a:latin typeface="Verdana"/>
                <a:ea typeface="Verdana"/>
                <a:cs typeface="Verdana" panose="020B0604030504040204" pitchFamily="34" charset="0"/>
              </a:rPr>
              <a:t>Capacity Development Panel </a:t>
            </a:r>
            <a:r>
              <a:rPr lang="en-GB" sz="1500">
                <a:effectLst/>
                <a:latin typeface="Verdana"/>
                <a:ea typeface="Verdana"/>
                <a:cs typeface="Verdana" panose="020B0604030504040204" pitchFamily="34" charset="0"/>
              </a:rPr>
              <a:t>through a nuanced and pragmatic assessment of developing local capacity, along with a concept note regarding implementation strategies;</a:t>
            </a:r>
          </a:p>
          <a:p>
            <a:pPr marL="342900" indent="-342900">
              <a:spcBef>
                <a:spcPts val="600"/>
              </a:spcBef>
              <a:buFont typeface="Wingdings" pitchFamily="2" charset="2"/>
              <a:buAutoNum type="arabicParenBoth"/>
            </a:pPr>
            <a:r>
              <a:rPr lang="en-GB" sz="1500">
                <a:effectLst/>
                <a:latin typeface="Verdana"/>
                <a:ea typeface="Verdana"/>
                <a:cs typeface="Verdana" panose="020B0604030504040204" pitchFamily="34" charset="0"/>
              </a:rPr>
              <a:t>SAP Recommendation #6 be advanced through a concept note developed by the </a:t>
            </a:r>
            <a:r>
              <a:rPr lang="en-GB" sz="1500" b="1">
                <a:effectLst/>
                <a:latin typeface="Verdana"/>
                <a:ea typeface="Verdana"/>
                <a:cs typeface="Verdana" panose="020B0604030504040204" pitchFamily="34" charset="0"/>
              </a:rPr>
              <a:t>Research Board </a:t>
            </a:r>
            <a:r>
              <a:rPr lang="en-GB" sz="1500">
                <a:effectLst/>
                <a:latin typeface="Verdana"/>
                <a:ea typeface="Verdana"/>
                <a:cs typeface="Verdana" panose="020B0604030504040204" pitchFamily="34" charset="0"/>
              </a:rPr>
              <a:t>on pathways to </a:t>
            </a:r>
            <a:r>
              <a:rPr lang="en-GB" sz="1500">
                <a:solidFill>
                  <a:srgbClr val="000000"/>
                </a:solidFill>
                <a:effectLst/>
                <a:latin typeface="Verdana"/>
                <a:ea typeface="Verdana"/>
                <a:cs typeface="Verdana" panose="020B0604030504040204" pitchFamily="34" charset="0"/>
              </a:rPr>
              <a:t>enable closer integration of geophysical and social sciences;</a:t>
            </a:r>
          </a:p>
          <a:p>
            <a:pPr marL="342900" indent="-342900">
              <a:spcBef>
                <a:spcPts val="600"/>
              </a:spcBef>
              <a:buFont typeface="Wingdings" pitchFamily="2" charset="2"/>
              <a:buAutoNum type="arabicParenBoth"/>
            </a:pPr>
            <a:r>
              <a:rPr lang="en-GB" sz="1500">
                <a:effectLst/>
                <a:latin typeface="Verdana"/>
                <a:ea typeface="Verdana"/>
                <a:cs typeface="Verdana" panose="020B0604030504040204" pitchFamily="34" charset="0"/>
              </a:rPr>
              <a:t>SAP Recommendation #5 be advanced by </a:t>
            </a:r>
            <a:r>
              <a:rPr lang="en-GB" sz="1500" b="1">
                <a:effectLst/>
                <a:latin typeface="Verdana"/>
                <a:ea typeface="Verdana"/>
                <a:cs typeface="Verdana" panose="020B0604030504040204" pitchFamily="34" charset="0"/>
              </a:rPr>
              <a:t>SERCOM</a:t>
            </a:r>
            <a:r>
              <a:rPr lang="en-GB" sz="1500">
                <a:effectLst/>
                <a:latin typeface="Verdana"/>
                <a:ea typeface="Verdana"/>
                <a:cs typeface="Verdana" panose="020B0604030504040204" pitchFamily="34" charset="0"/>
              </a:rPr>
              <a:t> as part of a globally consistent quality assurance process for WCWE Services from private providers, to best align provider standards with NMHSs;</a:t>
            </a:r>
            <a:endParaRPr lang="en-US" sz="1500">
              <a:latin typeface="Verdana"/>
              <a:ea typeface="Verdana"/>
              <a:cs typeface="Verdana" panose="020B0604030504040204" pitchFamily="34" charset="0"/>
            </a:endParaRPr>
          </a:p>
          <a:p>
            <a:pPr marL="342900" indent="-342900">
              <a:spcBef>
                <a:spcPts val="600"/>
              </a:spcBef>
              <a:buFont typeface="Wingdings" pitchFamily="2" charset="2"/>
              <a:buAutoNum type="arabicParenBoth"/>
            </a:pPr>
            <a:r>
              <a:rPr lang="en-GB" sz="1500">
                <a:effectLst/>
                <a:latin typeface="Verdana"/>
                <a:ea typeface="Verdana"/>
                <a:cs typeface="Verdana" panose="020B0604030504040204" pitchFamily="34" charset="0"/>
              </a:rPr>
              <a:t>SAP Recommendation #3 be advanced, guided by existing Research Board Concept Notes, as part of a </a:t>
            </a:r>
            <a:r>
              <a:rPr lang="en-GB" sz="1500" b="1">
                <a:effectLst/>
                <a:latin typeface="Verdana"/>
                <a:ea typeface="Verdana"/>
                <a:cs typeface="Verdana" panose="020B0604030504040204" pitchFamily="34" charset="0"/>
              </a:rPr>
              <a:t>whole of UN perspective on digital strategy</a:t>
            </a:r>
            <a:r>
              <a:rPr lang="en-GB" sz="1500">
                <a:effectLst/>
                <a:latin typeface="Verdana"/>
                <a:ea typeface="Verdana"/>
                <a:cs typeface="Verdana" panose="020B0604030504040204" pitchFamily="34" charset="0"/>
              </a:rPr>
              <a:t>;</a:t>
            </a:r>
          </a:p>
          <a:p>
            <a:pPr marL="342900" indent="-342900">
              <a:spcBef>
                <a:spcPts val="600"/>
              </a:spcBef>
              <a:buFont typeface="Wingdings" pitchFamily="2" charset="2"/>
              <a:buAutoNum type="arabicParenBoth"/>
            </a:pPr>
            <a:r>
              <a:rPr lang="en-GB" sz="1500">
                <a:effectLst/>
                <a:latin typeface="Verdana"/>
                <a:ea typeface="Verdana"/>
                <a:cs typeface="Verdana" panose="020B0604030504040204" pitchFamily="34" charset="0"/>
              </a:rPr>
              <a:t>SAP Recommendation #7 to be developed with the leadership of the </a:t>
            </a:r>
            <a:r>
              <a:rPr lang="en-GB" sz="1500" b="1">
                <a:effectLst/>
                <a:latin typeface="Verdana"/>
                <a:ea typeface="Verdana"/>
                <a:cs typeface="Verdana" panose="020B0604030504040204" pitchFamily="34" charset="0"/>
              </a:rPr>
              <a:t>Education and Training Office </a:t>
            </a:r>
            <a:r>
              <a:rPr lang="en-GB" sz="1500">
                <a:effectLst/>
                <a:latin typeface="Verdana"/>
                <a:ea typeface="Verdana"/>
                <a:cs typeface="Verdana" panose="020B0604030504040204" pitchFamily="34" charset="0"/>
              </a:rPr>
              <a:t>to develop partnerships for integrative educational best practices with support from the </a:t>
            </a:r>
            <a:r>
              <a:rPr lang="en-GB" sz="1500" b="1">
                <a:effectLst/>
                <a:latin typeface="Verdana"/>
                <a:ea typeface="Verdana"/>
                <a:cs typeface="Verdana" panose="020B0604030504040204" pitchFamily="34" charset="0"/>
              </a:rPr>
              <a:t>Capacity Development Panel</a:t>
            </a:r>
            <a:r>
              <a:rPr lang="en-GB" sz="1500">
                <a:effectLst/>
                <a:latin typeface="Verdana"/>
                <a:ea typeface="Verdana"/>
                <a:cs typeface="Verdana" panose="020B0604030504040204" pitchFamily="34" charset="0"/>
              </a:rPr>
              <a:t>;</a:t>
            </a:r>
            <a:endParaRPr lang="en-US" sz="1500">
              <a:effectLst/>
              <a:latin typeface="Verdana"/>
              <a:ea typeface="Verdana"/>
              <a:cs typeface="Verdana" panose="020B0604030504040204" pitchFamily="34" charset="0"/>
            </a:endParaRPr>
          </a:p>
          <a:p>
            <a:pPr marL="342900" marR="0" lvl="0" indent="-342900">
              <a:spcBef>
                <a:spcPts val="600"/>
              </a:spcBef>
              <a:buFont typeface="Wingdings" pitchFamily="2" charset="2"/>
              <a:buAutoNum type="arabicParenBoth"/>
            </a:pPr>
            <a:r>
              <a:rPr lang="en-GB" sz="1500">
                <a:effectLst/>
                <a:latin typeface="Verdana" panose="020B0604030504040204" pitchFamily="34" charset="0"/>
                <a:ea typeface="Verdana" panose="020B0604030504040204" pitchFamily="34" charset="0"/>
                <a:cs typeface="Verdana" panose="020B0604030504040204" pitchFamily="34" charset="0"/>
              </a:rPr>
              <a:t>SAP Recommendation #4 (attribution research) be continued through regular </a:t>
            </a:r>
            <a:r>
              <a:rPr lang="en-GB" sz="1500" b="1">
                <a:effectLst/>
                <a:latin typeface="Verdana" panose="020B0604030504040204" pitchFamily="34" charset="0"/>
                <a:ea typeface="Verdana" panose="020B0604030504040204" pitchFamily="34" charset="0"/>
                <a:cs typeface="Verdana" panose="020B0604030504040204" pitchFamily="34" charset="0"/>
              </a:rPr>
              <a:t>Research Board </a:t>
            </a:r>
            <a:r>
              <a:rPr lang="en-GB" sz="1500">
                <a:effectLst/>
                <a:latin typeface="Verdana" panose="020B0604030504040204" pitchFamily="34" charset="0"/>
                <a:ea typeface="Verdana" panose="020B0604030504040204" pitchFamily="34" charset="0"/>
                <a:cs typeface="Verdana" panose="020B0604030504040204" pitchFamily="34" charset="0"/>
              </a:rPr>
              <a:t>activities;</a:t>
            </a:r>
            <a:endParaRPr lang="en-US" sz="1500">
              <a:effectLst/>
              <a:cs typeface="Verdana" panose="020B0604030504040204" pitchFamily="34" charset="0"/>
            </a:endParaRPr>
          </a:p>
          <a:p>
            <a:pPr marL="342900" indent="-342900">
              <a:spcBef>
                <a:spcPts val="600"/>
              </a:spcBef>
              <a:buFont typeface="Wingdings" pitchFamily="2" charset="2"/>
              <a:buAutoNum type="arabicParenBoth"/>
            </a:pPr>
            <a:r>
              <a:rPr lang="en-GB" sz="1500">
                <a:effectLst/>
                <a:latin typeface="Verdana"/>
                <a:ea typeface="Verdana"/>
                <a:cs typeface="Verdana" panose="020B0604030504040204" pitchFamily="34" charset="0"/>
              </a:rPr>
              <a:t>SAP Recommendation #8 highlighting leadership in attaining net-zero to continue as part of the </a:t>
            </a:r>
            <a:r>
              <a:rPr lang="en-GB" sz="1500" b="1">
                <a:effectLst/>
                <a:latin typeface="Verdana"/>
                <a:ea typeface="Verdana"/>
                <a:cs typeface="Verdana" panose="020B0604030504040204" pitchFamily="34" charset="0"/>
              </a:rPr>
              <a:t>Green WMO</a:t>
            </a:r>
            <a:r>
              <a:rPr lang="en-GB" sz="1500" b="1">
                <a:latin typeface="Verdana"/>
                <a:ea typeface="Verdana"/>
                <a:cs typeface="Verdana" panose="020B0604030504040204" pitchFamily="34" charset="0"/>
              </a:rPr>
              <a:t>;</a:t>
            </a:r>
            <a:r>
              <a:rPr lang="en-GB" sz="1500" dirty="0">
                <a:latin typeface="Verdana"/>
                <a:ea typeface="Verdana"/>
                <a:cs typeface="Verdana" panose="020B0604030504040204" pitchFamily="34" charset="0"/>
              </a:rPr>
              <a:t> </a:t>
            </a:r>
            <a:endParaRPr lang="en-GB" sz="1500" dirty="0">
              <a:effectLst/>
              <a:cs typeface="Verdana" panose="020B0604030504040204" pitchFamily="34" charset="0"/>
            </a:endParaRPr>
          </a:p>
          <a:p>
            <a:pPr marL="342900" marR="0" lvl="0" indent="-342900">
              <a:spcBef>
                <a:spcPts val="600"/>
              </a:spcBef>
              <a:buFont typeface="Wingdings" pitchFamily="2" charset="2"/>
              <a:buAutoNum type="arabicParenBoth"/>
            </a:pPr>
            <a:r>
              <a:rPr lang="en-GB" sz="1500">
                <a:latin typeface="Verdana" panose="020B0604030504040204" pitchFamily="34" charset="0"/>
                <a:ea typeface="Verdana" panose="020B0604030504040204" pitchFamily="34" charset="0"/>
                <a:cs typeface="Verdana" panose="020B0604030504040204" pitchFamily="34" charset="0"/>
              </a:rPr>
              <a:t>SAP Recommendation #1 be further developed with the leadership of the </a:t>
            </a:r>
            <a:r>
              <a:rPr lang="en-GB" sz="1500" b="1">
                <a:latin typeface="Verdana" panose="020B0604030504040204" pitchFamily="34" charset="0"/>
                <a:ea typeface="Verdana" panose="020B0604030504040204" pitchFamily="34" charset="0"/>
                <a:cs typeface="Verdana" panose="020B0604030504040204" pitchFamily="34" charset="0"/>
              </a:rPr>
              <a:t>World Climate Research Programme.</a:t>
            </a:r>
            <a:endParaRPr lang="en-US" sz="1500" b="1">
              <a:effectLst/>
              <a:cs typeface="Verdana" panose="020B0604030504040204" pitchFamily="34" charset="0"/>
            </a:endParaRPr>
          </a:p>
        </p:txBody>
      </p:sp>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3">
            <a:extLst>
              <a:ext uri="{FF2B5EF4-FFF2-40B4-BE49-F238E27FC236}">
                <a16:creationId xmlns:a16="http://schemas.microsoft.com/office/drawing/2014/main" id="{FE65628D-659E-FB00-687D-085089D71F9F}"/>
              </a:ext>
            </a:extLst>
          </p:cNvPr>
          <p:cNvSpPr>
            <a:spLocks noChangeArrowheads="1"/>
          </p:cNvSpPr>
          <p:nvPr/>
        </p:nvSpPr>
        <p:spPr bwMode="auto">
          <a:xfrm>
            <a:off x="1107401" y="356928"/>
            <a:ext cx="9977198"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2800" b="1">
                <a:latin typeface="Verdana"/>
                <a:ea typeface="Verdana"/>
                <a:cs typeface="Arial"/>
              </a:rPr>
              <a:t>Doc</a:t>
            </a:r>
            <a:r>
              <a:rPr lang="en-US" sz="2800" b="1">
                <a:effectLst/>
                <a:latin typeface="Verdana"/>
                <a:ea typeface="Verdana"/>
                <a:cs typeface="Arial"/>
              </a:rPr>
              <a:t>. </a:t>
            </a:r>
            <a:r>
              <a:rPr lang="en-CH" sz="2800" b="1">
                <a:effectLst/>
                <a:latin typeface="Verdana"/>
                <a:ea typeface="Verdana"/>
                <a:cs typeface="Arial"/>
              </a:rPr>
              <a:t>4.3</a:t>
            </a:r>
            <a:r>
              <a:rPr lang="en-US" sz="2800" b="1">
                <a:effectLst/>
                <a:latin typeface="Verdana"/>
                <a:ea typeface="Verdana"/>
                <a:cs typeface="Arial"/>
              </a:rPr>
              <a:t>(</a:t>
            </a:r>
            <a:r>
              <a:rPr lang="en-CH" sz="2800" b="1">
                <a:effectLst/>
                <a:latin typeface="Verdana"/>
                <a:ea typeface="Verdana"/>
                <a:cs typeface="Arial"/>
              </a:rPr>
              <a:t>4</a:t>
            </a:r>
            <a:r>
              <a:rPr lang="en-US" sz="2800" b="1">
                <a:effectLst/>
                <a:latin typeface="Verdana"/>
                <a:ea typeface="Verdana"/>
                <a:cs typeface="Arial"/>
              </a:rPr>
              <a:t>)</a:t>
            </a:r>
          </a:p>
          <a:p>
            <a:pPr algn="ctr"/>
            <a:r>
              <a:rPr lang="en-US" b="1" i="1">
                <a:latin typeface="Verdana"/>
                <a:ea typeface="Verdana"/>
                <a:cs typeface="Arial"/>
              </a:rPr>
              <a:t>Scientific Advisory Panel </a:t>
            </a:r>
            <a:r>
              <a:rPr kumimoji="0" lang="en-US" b="1" i="1" u="none" strike="noStrike" cap="none" normalizeH="0" baseline="0">
                <a:ln>
                  <a:noFill/>
                </a:ln>
                <a:latin typeface="Verdana"/>
                <a:ea typeface="Verdana"/>
                <a:cs typeface="Arial"/>
              </a:rPr>
              <a:t>Recommendations </a:t>
            </a:r>
            <a:r>
              <a:rPr lang="en-US" b="1" i="1">
                <a:latin typeface="Verdana"/>
                <a:ea typeface="Verdana"/>
                <a:cs typeface="Arial"/>
              </a:rPr>
              <a:t>with </a:t>
            </a:r>
            <a:r>
              <a:rPr kumimoji="0" lang="en-US" b="1" i="1" u="none" strike="noStrike" cap="none" normalizeH="0" baseline="0">
                <a:ln>
                  <a:noFill/>
                </a:ln>
                <a:latin typeface="Verdana"/>
                <a:ea typeface="Verdana"/>
                <a:cs typeface="Arial"/>
              </a:rPr>
              <a:t>Research Board Appraisal</a:t>
            </a:r>
            <a:endParaRPr lang="en-US" u="none" strike="noStrike" cap="none" normalizeH="0" baseline="0">
              <a:ln>
                <a:noFill/>
              </a:ln>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2350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82FB0-955D-C92E-2742-111F25586907}"/>
              </a:ext>
            </a:extLst>
          </p:cNvPr>
          <p:cNvSpPr txBox="1"/>
          <p:nvPr/>
        </p:nvSpPr>
        <p:spPr>
          <a:xfrm>
            <a:off x="3055514" y="1143716"/>
            <a:ext cx="6080973" cy="938719"/>
          </a:xfrm>
          <a:prstGeom prst="rect">
            <a:avLst/>
          </a:prstGeom>
          <a:noFill/>
        </p:spPr>
        <p:txBody>
          <a:bodyPr wrap="square" rtlCol="0">
            <a:spAutoFit/>
          </a:bodyPr>
          <a:lstStyle/>
          <a:p>
            <a:pPr marL="0" marR="0" lvl="0" indent="0" algn="ctr" defTabSz="548627" rtl="0" eaLnBrk="1" fontAlgn="auto" latinLnBrk="0" hangingPunct="1">
              <a:lnSpc>
                <a:spcPts val="6600"/>
              </a:lnSpc>
              <a:spcBef>
                <a:spcPts val="0"/>
              </a:spcBef>
              <a:spcAft>
                <a:spcPts val="0"/>
              </a:spcAft>
              <a:buClrTx/>
              <a:buSzTx/>
              <a:buFontTx/>
              <a:buNone/>
              <a:tabLst/>
              <a:defRPr sz="1800"/>
            </a:pPr>
            <a:r>
              <a:rPr kumimoji="0" lang="hr-HR" sz="6000" b="1" i="0" u="none" strike="noStrike" kern="1200" cap="none" spc="-86" normalizeH="0" baseline="0" noProof="0">
                <a:ln>
                  <a:noFill/>
                </a:ln>
                <a:solidFill>
                  <a:srgbClr val="FFFFFF"/>
                </a:solidFill>
                <a:effectLst/>
                <a:uLnTx/>
                <a:uFillTx/>
                <a:latin typeface="Arial" panose="020B0604020202020204"/>
                <a:ea typeface="Verdana" panose="020B0604030504040204" pitchFamily="34" charset="0"/>
                <a:cs typeface="Arial" charset="0"/>
                <a:sym typeface="Montserrat-Regular"/>
              </a:rPr>
              <a:t>Thank you</a:t>
            </a:r>
            <a:endParaRPr kumimoji="0" lang="en-US" sz="6000" b="1" i="0" u="none" strike="noStrike" kern="1200" cap="none" spc="0" normalizeH="0" baseline="0" noProof="0">
              <a:ln>
                <a:noFill/>
              </a:ln>
              <a:solidFill>
                <a:srgbClr val="FFFFFF"/>
              </a:solidFill>
              <a:effectLst/>
              <a:uLnTx/>
              <a:uFillTx/>
              <a:latin typeface="Arial" panose="020B0604020202020204"/>
              <a:ea typeface="Verdana" panose="020B0604030504040204" pitchFamily="34" charset="0"/>
              <a:cs typeface="Arial" charset="0"/>
            </a:endParaRPr>
          </a:p>
        </p:txBody>
      </p:sp>
      <p:sp>
        <p:nvSpPr>
          <p:cNvPr id="3" name="CuadroTexto 3">
            <a:extLst>
              <a:ext uri="{FF2B5EF4-FFF2-40B4-BE49-F238E27FC236}">
                <a16:creationId xmlns:a16="http://schemas.microsoft.com/office/drawing/2014/main" id="{096E52C7-343E-7398-F218-D510FB81F43F}"/>
              </a:ext>
            </a:extLst>
          </p:cNvPr>
          <p:cNvSpPr txBox="1">
            <a:spLocks noGrp="1" noRot="1" noMove="1" noResize="1" noEditPoints="1" noAdjustHandles="1" noChangeArrowheads="1" noChangeShapeType="1"/>
          </p:cNvSpPr>
          <p:nvPr/>
        </p:nvSpPr>
        <p:spPr>
          <a:xfrm>
            <a:off x="3824879" y="5950894"/>
            <a:ext cx="4542242" cy="5239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30000" noProof="0">
                <a:ln>
                  <a:noFill/>
                </a:ln>
                <a:solidFill>
                  <a:srgbClr val="FFFFFF"/>
                </a:solidFill>
                <a:effectLst/>
                <a:uLnTx/>
                <a:uFillTx/>
                <a:latin typeface="Arial" panose="020B0604020202020204"/>
                <a:ea typeface="Verdana" panose="020B0604030504040204" pitchFamily="34" charset="0"/>
                <a:cs typeface="+mn-cs"/>
              </a:rPr>
              <a:t>wmo.int</a:t>
            </a:r>
          </a:p>
        </p:txBody>
      </p:sp>
      <p:pic>
        <p:nvPicPr>
          <p:cNvPr id="4" name="Picture 3" descr="Graphical user interface&#10;&#10;Description automatically generated with low confidence">
            <a:extLst>
              <a:ext uri="{FF2B5EF4-FFF2-40B4-BE49-F238E27FC236}">
                <a16:creationId xmlns:a16="http://schemas.microsoft.com/office/drawing/2014/main" id="{FFDF46DB-8EBB-D42C-13BD-30041423CFB0}"/>
              </a:ext>
            </a:extLst>
          </p:cNvPr>
          <p:cNvPicPr>
            <a:picLocks noGrp="1" noRot="1" noChangeAspect="1" noMove="1" noResize="1" noEditPoints="1" noAdjustHandles="1" noChangeArrowheads="1" noChangeShapeType="1" noCrop="1"/>
          </p:cNvPicPr>
          <p:nvPr/>
        </p:nvPicPr>
        <p:blipFill>
          <a:blip r:embed="rId2"/>
          <a:stretch>
            <a:fillRect/>
          </a:stretch>
        </p:blipFill>
        <p:spPr>
          <a:xfrm>
            <a:off x="2957075" y="2791285"/>
            <a:ext cx="6277850" cy="2450759"/>
          </a:xfrm>
          <a:prstGeom prst="rect">
            <a:avLst/>
          </a:prstGeom>
        </p:spPr>
      </p:pic>
    </p:spTree>
    <p:extLst>
      <p:ext uri="{BB962C8B-B14F-4D97-AF65-F5344CB8AC3E}">
        <p14:creationId xmlns:p14="http://schemas.microsoft.com/office/powerpoint/2010/main" val="3757201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F90E2-8B53-AC9F-600E-FD7B76B032FF}"/>
              </a:ext>
            </a:extLst>
          </p:cNvPr>
          <p:cNvSpPr>
            <a:spLocks noGrp="1"/>
          </p:cNvSpPr>
          <p:nvPr>
            <p:ph idx="4294967295"/>
          </p:nvPr>
        </p:nvSpPr>
        <p:spPr>
          <a:xfrm>
            <a:off x="1169096" y="2796501"/>
            <a:ext cx="9855200" cy="1811337"/>
          </a:xfrm>
          <a:prstGeom prst="rect">
            <a:avLst/>
          </a:prstGeom>
        </p:spPr>
        <p:txBody>
          <a:bodyPr>
            <a:noAutofit/>
          </a:bodyPr>
          <a:lstStyle/>
          <a:p>
            <a:pPr marL="0" indent="0">
              <a:lnSpc>
                <a:spcPct val="100000"/>
              </a:lnSpc>
              <a:spcBef>
                <a:spcPts val="0"/>
              </a:spcBef>
              <a:buNone/>
            </a:pPr>
            <a:r>
              <a:rPr lang="en-GB" sz="2400" b="1">
                <a:solidFill>
                  <a:srgbClr val="000000"/>
                </a:solidFill>
                <a:effectLst/>
                <a:latin typeface="Verdana" panose="020B0604030504040204" pitchFamily="34" charset="0"/>
                <a:ea typeface="Verdana" panose="020B0604030504040204" pitchFamily="34" charset="0"/>
                <a:cs typeface="Arial" panose="020B0604020202020204" pitchFamily="34" charset="0"/>
              </a:rPr>
              <a:t>Recommendation 1 </a:t>
            </a:r>
            <a:r>
              <a:rPr lang="en-GB" sz="2400">
                <a:solidFill>
                  <a:srgbClr val="000000"/>
                </a:solidFill>
                <a:effectLst/>
                <a:latin typeface="Verdana" panose="020B0604030504040204" pitchFamily="34" charset="0"/>
                <a:ea typeface="Verdana" panose="020B0604030504040204" pitchFamily="34" charset="0"/>
                <a:cs typeface="Arial" panose="020B0604020202020204" pitchFamily="34" charset="0"/>
              </a:rPr>
              <a:t>PAC-2(2022): PAC recommends to EC-76 to request RB to evaluate and prioritize SAP recommendations and advise on their feasibility and concept for implementation.</a:t>
            </a:r>
          </a:p>
        </p:txBody>
      </p:sp>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3">
            <a:extLst>
              <a:ext uri="{FF2B5EF4-FFF2-40B4-BE49-F238E27FC236}">
                <a16:creationId xmlns:a16="http://schemas.microsoft.com/office/drawing/2014/main" id="{ACB578A4-AF39-71E0-E0A2-FF36E6637163}"/>
              </a:ext>
            </a:extLst>
          </p:cNvPr>
          <p:cNvSpPr>
            <a:spLocks noChangeArrowheads="1"/>
          </p:cNvSpPr>
          <p:nvPr/>
        </p:nvSpPr>
        <p:spPr bwMode="auto">
          <a:xfrm>
            <a:off x="1107401" y="241456"/>
            <a:ext cx="9977198"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3200" b="1" dirty="0">
                <a:latin typeface="Verdana"/>
                <a:ea typeface="Verdana"/>
                <a:cs typeface="Arial"/>
              </a:rPr>
              <a:t>Doc</a:t>
            </a:r>
            <a:r>
              <a:rPr lang="en-US" sz="3200" b="1" dirty="0">
                <a:effectLst/>
                <a:latin typeface="Verdana"/>
                <a:ea typeface="Verdana"/>
                <a:cs typeface="Arial"/>
              </a:rPr>
              <a:t>. </a:t>
            </a:r>
            <a:r>
              <a:rPr lang="en-CH" sz="3200" b="1" dirty="0">
                <a:effectLst/>
                <a:latin typeface="Verdana"/>
                <a:ea typeface="Verdana"/>
                <a:cs typeface="Arial"/>
              </a:rPr>
              <a:t>4.3</a:t>
            </a:r>
            <a:r>
              <a:rPr lang="en-US" sz="3200" b="1" dirty="0">
                <a:effectLst/>
                <a:latin typeface="Verdana"/>
                <a:ea typeface="Verdana"/>
                <a:cs typeface="Arial"/>
              </a:rPr>
              <a:t>(</a:t>
            </a:r>
            <a:r>
              <a:rPr lang="en-CH" sz="3200" b="1" dirty="0">
                <a:effectLst/>
                <a:latin typeface="Verdana"/>
                <a:ea typeface="Verdana"/>
                <a:cs typeface="Arial"/>
              </a:rPr>
              <a:t>4</a:t>
            </a:r>
            <a:r>
              <a:rPr lang="en-US" sz="3200" b="1" dirty="0">
                <a:effectLst/>
                <a:latin typeface="Verdana"/>
                <a:ea typeface="Verdana"/>
                <a:cs typeface="Arial"/>
              </a:rPr>
              <a:t>)</a:t>
            </a:r>
          </a:p>
          <a:p>
            <a:pPr algn="ctr"/>
            <a:r>
              <a:rPr lang="en-CH" altLang="en-US" sz="2400" b="1" i="1" dirty="0">
                <a:latin typeface="Verdana"/>
                <a:ea typeface="Verdana"/>
                <a:cs typeface="Arial"/>
              </a:rPr>
              <a:t>Scientific Advisory Panel</a:t>
            </a:r>
            <a:r>
              <a:rPr kumimoji="0" lang="en-CH" altLang="en-US" sz="2400" b="1" i="1" u="none" strike="noStrike" cap="none" normalizeH="0" baseline="0" dirty="0">
                <a:ln>
                  <a:noFill/>
                </a:ln>
                <a:latin typeface="Verdana"/>
                <a:ea typeface="Verdana"/>
                <a:cs typeface="Arial"/>
              </a:rPr>
              <a:t> Recommendations </a:t>
            </a:r>
            <a:r>
              <a:rPr lang="en-CH" altLang="en-US" sz="2400" b="1" i="1" dirty="0">
                <a:latin typeface="Verdana"/>
                <a:ea typeface="Verdana"/>
                <a:cs typeface="Arial"/>
              </a:rPr>
              <a:t>with </a:t>
            </a:r>
            <a:r>
              <a:rPr kumimoji="0" lang="en-CH" altLang="en-US" sz="2400" b="1" i="1" u="none" strike="noStrike" cap="none" normalizeH="0" baseline="0" dirty="0">
                <a:ln>
                  <a:noFill/>
                </a:ln>
                <a:latin typeface="Verdana"/>
                <a:ea typeface="Verdana"/>
                <a:cs typeface="Arial"/>
              </a:rPr>
              <a:t>Research Board Appraisal</a:t>
            </a:r>
            <a:endParaRPr lang="en-US" altLang="en-US" sz="2400" b="1" i="1" u="none" strike="noStrike" cap="none" normalizeH="0" baseline="0" dirty="0">
              <a:ln>
                <a:noFill/>
              </a:ln>
              <a:effectLst/>
              <a:latin typeface="Verdana"/>
              <a:ea typeface="Verdana"/>
              <a:cs typeface="Arial"/>
            </a:endParaRPr>
          </a:p>
        </p:txBody>
      </p:sp>
    </p:spTree>
    <p:extLst>
      <p:ext uri="{BB962C8B-B14F-4D97-AF65-F5344CB8AC3E}">
        <p14:creationId xmlns:p14="http://schemas.microsoft.com/office/powerpoint/2010/main" val="317434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F90E2-8B53-AC9F-600E-FD7B76B032FF}"/>
              </a:ext>
            </a:extLst>
          </p:cNvPr>
          <p:cNvSpPr>
            <a:spLocks noGrp="1"/>
          </p:cNvSpPr>
          <p:nvPr>
            <p:ph idx="4294967295"/>
          </p:nvPr>
        </p:nvSpPr>
        <p:spPr>
          <a:xfrm>
            <a:off x="1169096" y="2126250"/>
            <a:ext cx="9855200" cy="4575175"/>
          </a:xfrm>
          <a:prstGeom prst="rect">
            <a:avLst/>
          </a:prstGeom>
        </p:spPr>
        <p:txBody>
          <a:bodyPr>
            <a:noAutofit/>
          </a:bodyPr>
          <a:lstStyle/>
          <a:p>
            <a:pPr marL="0" indent="0">
              <a:lnSpc>
                <a:spcPct val="100000"/>
              </a:lnSpc>
              <a:spcBef>
                <a:spcPts val="0"/>
              </a:spcBef>
              <a:buNone/>
            </a:pPr>
            <a:r>
              <a:rPr lang="en-GB" sz="3200" b="1">
                <a:solidFill>
                  <a:srgbClr val="000000"/>
                </a:solidFill>
                <a:effectLst/>
                <a:latin typeface="Verdana" panose="020B0604030504040204" pitchFamily="34" charset="0"/>
                <a:ea typeface="Verdana" panose="020B0604030504040204" pitchFamily="34" charset="0"/>
                <a:cs typeface="Arial" panose="020B0604020202020204" pitchFamily="34" charset="0"/>
              </a:rPr>
              <a:t>Research Board Process:</a:t>
            </a:r>
          </a:p>
          <a:p>
            <a:pPr marL="0" indent="0">
              <a:lnSpc>
                <a:spcPct val="100000"/>
              </a:lnSpc>
              <a:spcBef>
                <a:spcPts val="0"/>
              </a:spcBef>
              <a:buNone/>
            </a:pPr>
            <a:endParaRPr lang="en-GB" sz="2400" b="1">
              <a:solidFill>
                <a:srgbClr val="000000"/>
              </a:solidFill>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spcBef>
                <a:spcPts val="0"/>
              </a:spcBef>
              <a:buFont typeface="+mj-lt"/>
              <a:buAutoNum type="arabicPeriod"/>
            </a:pPr>
            <a:r>
              <a:rPr lang="en-GB" sz="2400">
                <a:solidFill>
                  <a:srgbClr val="000000"/>
                </a:solidFill>
                <a:effectLst/>
                <a:latin typeface="Verdana" panose="020B0604030504040204" pitchFamily="34" charset="0"/>
                <a:ea typeface="Verdana" panose="020B0604030504040204" pitchFamily="34" charset="0"/>
                <a:cs typeface="Arial" panose="020B0604020202020204" pitchFamily="34" charset="0"/>
              </a:rPr>
              <a:t>Develop </a:t>
            </a:r>
            <a:r>
              <a:rPr lang="en-GB" sz="2400">
                <a:solidFill>
                  <a:srgbClr val="000000"/>
                </a:solidFill>
                <a:latin typeface="Verdana" panose="020B0604030504040204" pitchFamily="34" charset="0"/>
                <a:ea typeface="Verdana" panose="020B0604030504040204" pitchFamily="34" charset="0"/>
                <a:cs typeface="Arial" panose="020B0604020202020204" pitchFamily="34" charset="0"/>
              </a:rPr>
              <a:t>recommendation priority-feasibility matrix</a:t>
            </a:r>
            <a:endParaRPr lang="en-GB" sz="24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3">
            <a:extLst>
              <a:ext uri="{FF2B5EF4-FFF2-40B4-BE49-F238E27FC236}">
                <a16:creationId xmlns:a16="http://schemas.microsoft.com/office/drawing/2014/main" id="{0C54DB1A-CD41-83AE-D8CB-49A7FFDFB6FF}"/>
              </a:ext>
            </a:extLst>
          </p:cNvPr>
          <p:cNvSpPr>
            <a:spLocks noChangeArrowheads="1"/>
          </p:cNvSpPr>
          <p:nvPr/>
        </p:nvSpPr>
        <p:spPr bwMode="auto">
          <a:xfrm>
            <a:off x="1107401" y="55295"/>
            <a:ext cx="9977198"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3200" b="1" dirty="0">
                <a:latin typeface="Verdana"/>
                <a:ea typeface="Verdana"/>
                <a:cs typeface="Arial"/>
              </a:rPr>
              <a:t>Doc</a:t>
            </a:r>
            <a:r>
              <a:rPr lang="en-US" sz="3200" b="1" dirty="0">
                <a:effectLst/>
                <a:latin typeface="Verdana"/>
                <a:ea typeface="Verdana"/>
                <a:cs typeface="Arial"/>
              </a:rPr>
              <a:t>. </a:t>
            </a:r>
            <a:r>
              <a:rPr lang="en-CH" sz="3200" b="1" dirty="0">
                <a:effectLst/>
                <a:latin typeface="Verdana"/>
                <a:ea typeface="Verdana"/>
                <a:cs typeface="Arial"/>
              </a:rPr>
              <a:t>4</a:t>
            </a:r>
            <a:r>
              <a:rPr lang="en-US" sz="3200" b="1" dirty="0">
                <a:effectLst/>
                <a:latin typeface="Verdana"/>
                <a:ea typeface="Verdana"/>
                <a:cs typeface="Arial"/>
              </a:rPr>
              <a:t>.</a:t>
            </a:r>
            <a:r>
              <a:rPr lang="en-CH" sz="3200" b="1" dirty="0">
                <a:effectLst/>
                <a:latin typeface="Verdana"/>
                <a:ea typeface="Verdana"/>
                <a:cs typeface="Arial"/>
              </a:rPr>
              <a:t>3</a:t>
            </a:r>
            <a:r>
              <a:rPr lang="en-US" sz="3200" b="1" dirty="0">
                <a:effectLst/>
                <a:latin typeface="Verdana"/>
                <a:ea typeface="Verdana"/>
                <a:cs typeface="Arial"/>
              </a:rPr>
              <a:t>(</a:t>
            </a:r>
            <a:r>
              <a:rPr lang="en-CH" sz="3200" b="1" dirty="0">
                <a:effectLst/>
                <a:latin typeface="Verdana"/>
                <a:ea typeface="Verdana"/>
                <a:cs typeface="Arial"/>
              </a:rPr>
              <a:t>4</a:t>
            </a:r>
            <a:r>
              <a:rPr lang="en-US" sz="3200" b="1" dirty="0">
                <a:effectLst/>
                <a:latin typeface="Verdana"/>
                <a:ea typeface="Verdana"/>
                <a:cs typeface="Arial"/>
              </a:rPr>
              <a:t>)</a:t>
            </a:r>
          </a:p>
          <a:p>
            <a:pPr algn="ctr"/>
            <a:r>
              <a:rPr lang="en-US" sz="2400" b="1" i="1" dirty="0">
                <a:latin typeface="Verdana"/>
                <a:ea typeface="Verdana"/>
                <a:cs typeface="Arial"/>
              </a:rPr>
              <a:t>Scientific Advisory Panel </a:t>
            </a:r>
            <a:r>
              <a:rPr kumimoji="0" lang="en-US" sz="2400" b="1" i="1" u="none" strike="noStrike" cap="none" normalizeH="0" baseline="0" dirty="0">
                <a:ln>
                  <a:noFill/>
                </a:ln>
                <a:latin typeface="Verdana"/>
                <a:ea typeface="Verdana"/>
                <a:cs typeface="Arial"/>
              </a:rPr>
              <a:t>Recommendations </a:t>
            </a:r>
            <a:r>
              <a:rPr lang="en-US" sz="2400" b="1" i="1" dirty="0">
                <a:latin typeface="Verdana"/>
                <a:ea typeface="Verdana"/>
                <a:cs typeface="Arial"/>
              </a:rPr>
              <a:t>with </a:t>
            </a:r>
            <a:r>
              <a:rPr kumimoji="0" lang="en-US" sz="2400" b="1" i="1" u="none" strike="noStrike" cap="none" normalizeH="0" baseline="0" dirty="0">
                <a:ln>
                  <a:noFill/>
                </a:ln>
                <a:latin typeface="Verdana"/>
                <a:ea typeface="Verdana"/>
                <a:cs typeface="Arial"/>
              </a:rPr>
              <a:t>Research Board Appraisal</a:t>
            </a:r>
            <a:endParaRPr lang="en-US" sz="2400" dirty="0">
              <a:latin typeface="Verdana"/>
              <a:ea typeface="Verdana"/>
              <a:cs typeface="Arial"/>
            </a:endParaRPr>
          </a:p>
          <a:p>
            <a:pPr marL="0" marR="0" lvl="0" indent="0" algn="ctr" defTabSz="914400">
              <a:lnSpc>
                <a:spcPct val="100000"/>
              </a:lnSpc>
              <a:spcBef>
                <a:spcPct val="0"/>
              </a:spcBef>
              <a:spcAft>
                <a:spcPct val="0"/>
              </a:spcAft>
              <a:buClrTx/>
              <a:buSzTx/>
              <a:buFontTx/>
              <a:buNone/>
              <a:tabLst>
                <a:tab pos="720725" algn="l"/>
                <a:tab pos="4286250" algn="l"/>
              </a:tabLst>
            </a:pPr>
            <a:endParaRPr lang="en-US" altLang="en-US" sz="2000" b="1" i="1" u="none" strike="noStrike" cap="none" normalizeH="0" baseline="0">
              <a:ln>
                <a:noFill/>
              </a:ln>
              <a:effectLst/>
              <a:latin typeface="Verdana"/>
              <a:ea typeface="Verdana"/>
              <a:cs typeface="Arial"/>
            </a:endParaRPr>
          </a:p>
        </p:txBody>
      </p:sp>
    </p:spTree>
    <p:extLst>
      <p:ext uri="{BB962C8B-B14F-4D97-AF65-F5344CB8AC3E}">
        <p14:creationId xmlns:p14="http://schemas.microsoft.com/office/powerpoint/2010/main" val="73912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239A39-67B2-E820-F0A9-96545BFE7ED8}"/>
              </a:ext>
            </a:extLst>
          </p:cNvPr>
          <p:cNvSpPr txBox="1"/>
          <p:nvPr/>
        </p:nvSpPr>
        <p:spPr>
          <a:xfrm rot="2170354">
            <a:off x="3382561" y="2294747"/>
            <a:ext cx="5980012" cy="830997"/>
          </a:xfrm>
          <a:prstGeom prst="rect">
            <a:avLst/>
          </a:prstGeom>
          <a:noFill/>
        </p:spPr>
        <p:txBody>
          <a:bodyPr wrap="square" lIns="91440" tIns="45720" rIns="91440" bIns="45720" rtlCol="0" anchor="t">
            <a:spAutoFit/>
          </a:bodyPr>
          <a:lstStyle/>
          <a:p>
            <a:pPr algn="ctr"/>
            <a:r>
              <a:rPr lang="en-US" sz="2400" b="1">
                <a:solidFill>
                  <a:schemeClr val="accent5">
                    <a:lumMod val="75000"/>
                  </a:schemeClr>
                </a:solidFill>
                <a:latin typeface="Century Gothic"/>
              </a:rPr>
              <a:t>SAP Science and Technology Vision:</a:t>
            </a:r>
          </a:p>
          <a:p>
            <a:pPr algn="ctr"/>
            <a:r>
              <a:rPr lang="en-US" sz="2400" b="1">
                <a:solidFill>
                  <a:schemeClr val="accent5">
                    <a:lumMod val="75000"/>
                  </a:schemeClr>
                </a:solidFill>
                <a:latin typeface="Century Gothic"/>
              </a:rPr>
              <a:t>Priority-Feasibility Matrix</a:t>
            </a:r>
          </a:p>
        </p:txBody>
      </p:sp>
      <p:sp>
        <p:nvSpPr>
          <p:cNvPr id="31" name="TextBox 30">
            <a:extLst>
              <a:ext uri="{FF2B5EF4-FFF2-40B4-BE49-F238E27FC236}">
                <a16:creationId xmlns:a16="http://schemas.microsoft.com/office/drawing/2014/main" id="{7AC649CE-587C-D121-0BE5-A68283CBC5B6}"/>
              </a:ext>
            </a:extLst>
          </p:cNvPr>
          <p:cNvSpPr txBox="1"/>
          <p:nvPr/>
        </p:nvSpPr>
        <p:spPr>
          <a:xfrm>
            <a:off x="8352523" y="270725"/>
            <a:ext cx="3460306" cy="276999"/>
          </a:xfrm>
          <a:prstGeom prst="rect">
            <a:avLst/>
          </a:prstGeom>
          <a:noFill/>
        </p:spPr>
        <p:txBody>
          <a:bodyPr wrap="none" rtlCol="0">
            <a:spAutoFit/>
          </a:bodyPr>
          <a:lstStyle/>
          <a:p>
            <a:r>
              <a:rPr lang="en-US" sz="1200">
                <a:latin typeface="Helvetica" pitchFamily="2" charset="0"/>
              </a:rPr>
              <a:t>* WCWE = weather, climate, water, environment</a:t>
            </a:r>
          </a:p>
        </p:txBody>
      </p:sp>
      <p:grpSp>
        <p:nvGrpSpPr>
          <p:cNvPr id="2" name="Group 1">
            <a:extLst>
              <a:ext uri="{FF2B5EF4-FFF2-40B4-BE49-F238E27FC236}">
                <a16:creationId xmlns:a16="http://schemas.microsoft.com/office/drawing/2014/main" id="{872DC454-41EB-BAFC-A7C2-FF66A6313AD3}"/>
              </a:ext>
            </a:extLst>
          </p:cNvPr>
          <p:cNvGrpSpPr/>
          <p:nvPr/>
        </p:nvGrpSpPr>
        <p:grpSpPr>
          <a:xfrm>
            <a:off x="2305580" y="68665"/>
            <a:ext cx="6989762" cy="5827980"/>
            <a:chOff x="3289684" y="42964"/>
            <a:chExt cx="8778386" cy="6788306"/>
          </a:xfrm>
        </p:grpSpPr>
        <p:cxnSp>
          <p:nvCxnSpPr>
            <p:cNvPr id="6" name="Straight Arrow Connector 5">
              <a:extLst>
                <a:ext uri="{FF2B5EF4-FFF2-40B4-BE49-F238E27FC236}">
                  <a16:creationId xmlns:a16="http://schemas.microsoft.com/office/drawing/2014/main" id="{87091903-61E5-D986-9294-5024B58A182B}"/>
                </a:ext>
              </a:extLst>
            </p:cNvPr>
            <p:cNvCxnSpPr>
              <a:cxnSpLocks/>
            </p:cNvCxnSpPr>
            <p:nvPr/>
          </p:nvCxnSpPr>
          <p:spPr>
            <a:xfrm flipV="1">
              <a:off x="4656002" y="42964"/>
              <a:ext cx="13109" cy="563798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2E65630-6EF0-D7C3-0B52-C2374AF6AA17}"/>
                </a:ext>
              </a:extLst>
            </p:cNvPr>
            <p:cNvCxnSpPr>
              <a:cxnSpLocks/>
            </p:cNvCxnSpPr>
            <p:nvPr/>
          </p:nvCxnSpPr>
          <p:spPr>
            <a:xfrm>
              <a:off x="4669111" y="5972747"/>
              <a:ext cx="7398959"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1304F9F-2B4D-4958-24D6-93B4471EC7DD}"/>
                </a:ext>
              </a:extLst>
            </p:cNvPr>
            <p:cNvSpPr txBox="1"/>
            <p:nvPr/>
          </p:nvSpPr>
          <p:spPr>
            <a:xfrm rot="16200000">
              <a:off x="2303837" y="2897697"/>
              <a:ext cx="2310248" cy="338554"/>
            </a:xfrm>
            <a:prstGeom prst="rect">
              <a:avLst/>
            </a:prstGeom>
            <a:noFill/>
          </p:spPr>
          <p:txBody>
            <a:bodyPr wrap="none" rtlCol="0">
              <a:spAutoFit/>
            </a:bodyPr>
            <a:lstStyle/>
            <a:p>
              <a:r>
                <a:rPr lang="en-US" sz="1600" b="1">
                  <a:latin typeface="Helvetica" pitchFamily="2" charset="0"/>
                </a:rPr>
                <a:t>WMO Mission Priority</a:t>
              </a:r>
            </a:p>
          </p:txBody>
        </p:sp>
        <p:sp>
          <p:nvSpPr>
            <p:cNvPr id="10" name="TextBox 9">
              <a:extLst>
                <a:ext uri="{FF2B5EF4-FFF2-40B4-BE49-F238E27FC236}">
                  <a16:creationId xmlns:a16="http://schemas.microsoft.com/office/drawing/2014/main" id="{F1D30166-6D36-CD57-FE91-A1FA4010C370}"/>
                </a:ext>
              </a:extLst>
            </p:cNvPr>
            <p:cNvSpPr txBox="1"/>
            <p:nvPr/>
          </p:nvSpPr>
          <p:spPr>
            <a:xfrm>
              <a:off x="5881706" y="6492716"/>
              <a:ext cx="4947188" cy="338554"/>
            </a:xfrm>
            <a:prstGeom prst="rect">
              <a:avLst/>
            </a:prstGeom>
            <a:noFill/>
          </p:spPr>
          <p:txBody>
            <a:bodyPr wrap="none" rtlCol="0">
              <a:spAutoFit/>
            </a:bodyPr>
            <a:lstStyle/>
            <a:p>
              <a:r>
                <a:rPr lang="en-US" sz="1600" b="1">
                  <a:latin typeface="Helvetica" pitchFamily="2" charset="0"/>
                </a:rPr>
                <a:t>Intellectual, Operational and Financial Feasibility</a:t>
              </a:r>
            </a:p>
          </p:txBody>
        </p:sp>
        <p:sp>
          <p:nvSpPr>
            <p:cNvPr id="11" name="TextBox 10">
              <a:extLst>
                <a:ext uri="{FF2B5EF4-FFF2-40B4-BE49-F238E27FC236}">
                  <a16:creationId xmlns:a16="http://schemas.microsoft.com/office/drawing/2014/main" id="{C2A3E612-1E0E-2883-D436-AE6CA405CF53}"/>
                </a:ext>
              </a:extLst>
            </p:cNvPr>
            <p:cNvSpPr txBox="1"/>
            <p:nvPr/>
          </p:nvSpPr>
          <p:spPr>
            <a:xfrm>
              <a:off x="4533091" y="6016889"/>
              <a:ext cx="1127745" cy="461665"/>
            </a:xfrm>
            <a:prstGeom prst="rect">
              <a:avLst/>
            </a:prstGeom>
            <a:noFill/>
          </p:spPr>
          <p:txBody>
            <a:bodyPr wrap="none" rtlCol="0">
              <a:spAutoFit/>
            </a:bodyPr>
            <a:lstStyle/>
            <a:p>
              <a:r>
                <a:rPr lang="en-US" sz="1200" i="1">
                  <a:latin typeface="Helvetica" pitchFamily="2" charset="0"/>
                </a:rPr>
                <a:t>We’re already</a:t>
              </a:r>
            </a:p>
            <a:p>
              <a:r>
                <a:rPr lang="en-US" sz="1200" i="1">
                  <a:latin typeface="Helvetica" pitchFamily="2" charset="0"/>
                </a:rPr>
                <a:t>doing it</a:t>
              </a:r>
            </a:p>
          </p:txBody>
        </p:sp>
        <p:sp>
          <p:nvSpPr>
            <p:cNvPr id="12" name="TextBox 11">
              <a:extLst>
                <a:ext uri="{FF2B5EF4-FFF2-40B4-BE49-F238E27FC236}">
                  <a16:creationId xmlns:a16="http://schemas.microsoft.com/office/drawing/2014/main" id="{627893E0-BAEA-D616-654C-50943054395F}"/>
                </a:ext>
              </a:extLst>
            </p:cNvPr>
            <p:cNvSpPr txBox="1"/>
            <p:nvPr/>
          </p:nvSpPr>
          <p:spPr>
            <a:xfrm>
              <a:off x="10751663" y="6016889"/>
              <a:ext cx="1316386" cy="461665"/>
            </a:xfrm>
            <a:prstGeom prst="rect">
              <a:avLst/>
            </a:prstGeom>
            <a:noFill/>
          </p:spPr>
          <p:txBody>
            <a:bodyPr wrap="none" rtlCol="0">
              <a:spAutoFit/>
            </a:bodyPr>
            <a:lstStyle/>
            <a:p>
              <a:r>
                <a:rPr lang="en-US" sz="1200" i="1">
                  <a:latin typeface="Helvetica" pitchFamily="2" charset="0"/>
                </a:rPr>
                <a:t>Stretch goal, </a:t>
              </a:r>
            </a:p>
            <a:p>
              <a:r>
                <a:rPr lang="en-US" sz="1200" i="1">
                  <a:latin typeface="Helvetica" pitchFamily="2" charset="0"/>
                </a:rPr>
                <a:t>decades, billions</a:t>
              </a:r>
            </a:p>
          </p:txBody>
        </p:sp>
        <p:sp>
          <p:nvSpPr>
            <p:cNvPr id="13" name="TextBox 12">
              <a:extLst>
                <a:ext uri="{FF2B5EF4-FFF2-40B4-BE49-F238E27FC236}">
                  <a16:creationId xmlns:a16="http://schemas.microsoft.com/office/drawing/2014/main" id="{6497ECAD-1967-C310-FCA0-37AB835D7F6B}"/>
                </a:ext>
              </a:extLst>
            </p:cNvPr>
            <p:cNvSpPr txBox="1"/>
            <p:nvPr/>
          </p:nvSpPr>
          <p:spPr>
            <a:xfrm>
              <a:off x="3893981" y="536238"/>
              <a:ext cx="652742" cy="277000"/>
            </a:xfrm>
            <a:prstGeom prst="rect">
              <a:avLst/>
            </a:prstGeom>
            <a:noFill/>
          </p:spPr>
          <p:txBody>
            <a:bodyPr wrap="none" rtlCol="0">
              <a:spAutoFit/>
            </a:bodyPr>
            <a:lstStyle/>
            <a:p>
              <a:r>
                <a:rPr lang="en-US" sz="1200" i="1">
                  <a:latin typeface="Helvetica" pitchFamily="2" charset="0"/>
                </a:rPr>
                <a:t>Critical</a:t>
              </a:r>
            </a:p>
          </p:txBody>
        </p:sp>
        <p:sp>
          <p:nvSpPr>
            <p:cNvPr id="14" name="TextBox 13">
              <a:extLst>
                <a:ext uri="{FF2B5EF4-FFF2-40B4-BE49-F238E27FC236}">
                  <a16:creationId xmlns:a16="http://schemas.microsoft.com/office/drawing/2014/main" id="{99AC0F9D-E08C-AE46-1483-F166D863E20C}"/>
                </a:ext>
              </a:extLst>
            </p:cNvPr>
            <p:cNvSpPr txBox="1"/>
            <p:nvPr/>
          </p:nvSpPr>
          <p:spPr>
            <a:xfrm>
              <a:off x="3642347" y="2105020"/>
              <a:ext cx="833882" cy="277000"/>
            </a:xfrm>
            <a:prstGeom prst="rect">
              <a:avLst/>
            </a:prstGeom>
            <a:noFill/>
          </p:spPr>
          <p:txBody>
            <a:bodyPr wrap="none" rtlCol="0">
              <a:spAutoFit/>
            </a:bodyPr>
            <a:lstStyle/>
            <a:p>
              <a:r>
                <a:rPr lang="en-US" sz="1200" i="1">
                  <a:latin typeface="Helvetica" pitchFamily="2" charset="0"/>
                </a:rPr>
                <a:t>Important</a:t>
              </a:r>
            </a:p>
          </p:txBody>
        </p:sp>
        <p:sp>
          <p:nvSpPr>
            <p:cNvPr id="32" name="TextBox 31">
              <a:extLst>
                <a:ext uri="{FF2B5EF4-FFF2-40B4-BE49-F238E27FC236}">
                  <a16:creationId xmlns:a16="http://schemas.microsoft.com/office/drawing/2014/main" id="{E5BA12F4-F381-2FEC-0A8B-27E69A0200B5}"/>
                </a:ext>
              </a:extLst>
            </p:cNvPr>
            <p:cNvSpPr txBox="1"/>
            <p:nvPr/>
          </p:nvSpPr>
          <p:spPr>
            <a:xfrm>
              <a:off x="3650498" y="5614752"/>
              <a:ext cx="814647" cy="277000"/>
            </a:xfrm>
            <a:prstGeom prst="rect">
              <a:avLst/>
            </a:prstGeom>
            <a:noFill/>
          </p:spPr>
          <p:txBody>
            <a:bodyPr wrap="none" rtlCol="0">
              <a:spAutoFit/>
            </a:bodyPr>
            <a:lstStyle/>
            <a:p>
              <a:r>
                <a:rPr lang="en-US" sz="1200" i="1">
                  <a:latin typeface="Helvetica" pitchFamily="2" charset="0"/>
                </a:rPr>
                <a:t>Non-core</a:t>
              </a:r>
            </a:p>
          </p:txBody>
        </p:sp>
        <p:sp>
          <p:nvSpPr>
            <p:cNvPr id="34" name="TextBox 33">
              <a:extLst>
                <a:ext uri="{FF2B5EF4-FFF2-40B4-BE49-F238E27FC236}">
                  <a16:creationId xmlns:a16="http://schemas.microsoft.com/office/drawing/2014/main" id="{0F0D9915-E3B0-91FB-AF86-D7CBF815C387}"/>
                </a:ext>
              </a:extLst>
            </p:cNvPr>
            <p:cNvSpPr txBox="1"/>
            <p:nvPr/>
          </p:nvSpPr>
          <p:spPr>
            <a:xfrm>
              <a:off x="6360326" y="6016889"/>
              <a:ext cx="1727268" cy="461665"/>
            </a:xfrm>
            <a:prstGeom prst="rect">
              <a:avLst/>
            </a:prstGeom>
            <a:noFill/>
          </p:spPr>
          <p:txBody>
            <a:bodyPr wrap="none" rtlCol="0">
              <a:spAutoFit/>
            </a:bodyPr>
            <a:lstStyle/>
            <a:p>
              <a:r>
                <a:rPr lang="en-US" sz="1200" i="1">
                  <a:latin typeface="Helvetica" pitchFamily="2" charset="0"/>
                </a:rPr>
                <a:t>We see a path forward</a:t>
              </a:r>
            </a:p>
            <a:p>
              <a:r>
                <a:rPr lang="en-US" sz="1200" i="1">
                  <a:latin typeface="Helvetica" pitchFamily="2" charset="0"/>
                </a:rPr>
                <a:t>but needs work</a:t>
              </a:r>
            </a:p>
          </p:txBody>
        </p:sp>
        <p:sp>
          <p:nvSpPr>
            <p:cNvPr id="35" name="TextBox 34">
              <a:extLst>
                <a:ext uri="{FF2B5EF4-FFF2-40B4-BE49-F238E27FC236}">
                  <a16:creationId xmlns:a16="http://schemas.microsoft.com/office/drawing/2014/main" id="{0A60461E-FA2D-DB18-146A-80FD897DD2A4}"/>
                </a:ext>
              </a:extLst>
            </p:cNvPr>
            <p:cNvSpPr txBox="1"/>
            <p:nvPr/>
          </p:nvSpPr>
          <p:spPr>
            <a:xfrm>
              <a:off x="8787084" y="6016889"/>
              <a:ext cx="1265090" cy="461665"/>
            </a:xfrm>
            <a:prstGeom prst="rect">
              <a:avLst/>
            </a:prstGeom>
            <a:noFill/>
          </p:spPr>
          <p:txBody>
            <a:bodyPr wrap="none" rtlCol="0">
              <a:spAutoFit/>
            </a:bodyPr>
            <a:lstStyle/>
            <a:p>
              <a:r>
                <a:rPr lang="en-US" sz="1200" i="1">
                  <a:latin typeface="Helvetica" pitchFamily="2" charset="0"/>
                </a:rPr>
                <a:t>New knowledge</a:t>
              </a:r>
            </a:p>
            <a:p>
              <a:r>
                <a:rPr lang="en-US" sz="1200" i="1">
                  <a:latin typeface="Helvetica" pitchFamily="2" charset="0"/>
                </a:rPr>
                <a:t>and $ needed</a:t>
              </a:r>
            </a:p>
          </p:txBody>
        </p:sp>
        <p:sp>
          <p:nvSpPr>
            <p:cNvPr id="45" name="TextBox 44">
              <a:extLst>
                <a:ext uri="{FF2B5EF4-FFF2-40B4-BE49-F238E27FC236}">
                  <a16:creationId xmlns:a16="http://schemas.microsoft.com/office/drawing/2014/main" id="{EEA06B14-DD06-B294-782B-3FA8C7B84AB9}"/>
                </a:ext>
              </a:extLst>
            </p:cNvPr>
            <p:cNvSpPr txBox="1"/>
            <p:nvPr/>
          </p:nvSpPr>
          <p:spPr>
            <a:xfrm>
              <a:off x="3643944" y="3878888"/>
              <a:ext cx="830677" cy="277000"/>
            </a:xfrm>
            <a:prstGeom prst="rect">
              <a:avLst/>
            </a:prstGeom>
            <a:noFill/>
          </p:spPr>
          <p:txBody>
            <a:bodyPr wrap="none" rtlCol="0">
              <a:spAutoFit/>
            </a:bodyPr>
            <a:lstStyle/>
            <a:p>
              <a:r>
                <a:rPr lang="en-US" sz="1200" i="1">
                  <a:latin typeface="Helvetica" pitchFamily="2" charset="0"/>
                </a:rPr>
                <a:t>Desirable</a:t>
              </a:r>
            </a:p>
          </p:txBody>
        </p:sp>
      </p:grpSp>
      <p:cxnSp>
        <p:nvCxnSpPr>
          <p:cNvPr id="5" name="Straight Arrow Connector 4">
            <a:extLst>
              <a:ext uri="{FF2B5EF4-FFF2-40B4-BE49-F238E27FC236}">
                <a16:creationId xmlns:a16="http://schemas.microsoft.com/office/drawing/2014/main" id="{AF5C2B63-8061-DB76-57B5-07D14B275DFC}"/>
              </a:ext>
            </a:extLst>
          </p:cNvPr>
          <p:cNvCxnSpPr/>
          <p:nvPr/>
        </p:nvCxnSpPr>
        <p:spPr>
          <a:xfrm flipV="1">
            <a:off x="3388372" y="65180"/>
            <a:ext cx="10438" cy="5116803"/>
          </a:xfrm>
          <a:prstGeom prst="straightConnector1">
            <a:avLst/>
          </a:prstGeom>
          <a:ln w="603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7053685-F66D-64C2-A71B-997B6AD726A0}"/>
              </a:ext>
            </a:extLst>
          </p:cNvPr>
          <p:cNvCxnSpPr>
            <a:cxnSpLocks/>
          </p:cNvCxnSpPr>
          <p:nvPr/>
        </p:nvCxnSpPr>
        <p:spPr>
          <a:xfrm flipV="1">
            <a:off x="3352290" y="5133187"/>
            <a:ext cx="6089493" cy="45266"/>
          </a:xfrm>
          <a:prstGeom prst="straightConnector1">
            <a:avLst/>
          </a:prstGeom>
          <a:ln w="603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88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F90E2-8B53-AC9F-600E-FD7B76B032FF}"/>
              </a:ext>
            </a:extLst>
          </p:cNvPr>
          <p:cNvSpPr>
            <a:spLocks noGrp="1"/>
          </p:cNvSpPr>
          <p:nvPr>
            <p:ph idx="4294967295"/>
          </p:nvPr>
        </p:nvSpPr>
        <p:spPr>
          <a:xfrm>
            <a:off x="1169096" y="2282825"/>
            <a:ext cx="9855200" cy="4575175"/>
          </a:xfrm>
          <a:prstGeom prst="rect">
            <a:avLst/>
          </a:prstGeom>
        </p:spPr>
        <p:txBody>
          <a:bodyPr>
            <a:noAutofit/>
          </a:bodyPr>
          <a:lstStyle/>
          <a:p>
            <a:pPr marL="0" indent="0">
              <a:lnSpc>
                <a:spcPct val="100000"/>
              </a:lnSpc>
              <a:spcBef>
                <a:spcPts val="0"/>
              </a:spcBef>
              <a:buNone/>
            </a:pPr>
            <a:r>
              <a:rPr lang="en-GB" sz="3200" b="1">
                <a:solidFill>
                  <a:srgbClr val="000000"/>
                </a:solidFill>
                <a:effectLst/>
                <a:latin typeface="Verdana" panose="020B0604030504040204" pitchFamily="34" charset="0"/>
                <a:ea typeface="Verdana" panose="020B0604030504040204" pitchFamily="34" charset="0"/>
                <a:cs typeface="Arial" panose="020B0604020202020204" pitchFamily="34" charset="0"/>
              </a:rPr>
              <a:t>Research Board Process:</a:t>
            </a:r>
          </a:p>
          <a:p>
            <a:pPr marL="0" indent="0">
              <a:lnSpc>
                <a:spcPct val="100000"/>
              </a:lnSpc>
              <a:spcBef>
                <a:spcPts val="0"/>
              </a:spcBef>
              <a:buNone/>
            </a:pPr>
            <a:endParaRPr lang="en-GB" sz="2400" b="1">
              <a:solidFill>
                <a:srgbClr val="000000"/>
              </a:solidFill>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spcBef>
                <a:spcPts val="0"/>
              </a:spcBef>
              <a:buFont typeface="+mj-lt"/>
              <a:buAutoNum type="arabicPeriod"/>
            </a:pPr>
            <a:r>
              <a:rPr lang="en-GB" sz="2400">
                <a:solidFill>
                  <a:srgbClr val="000000"/>
                </a:solidFill>
                <a:effectLst/>
                <a:latin typeface="Verdana" panose="020B0604030504040204" pitchFamily="34" charset="0"/>
                <a:ea typeface="Verdana" panose="020B0604030504040204" pitchFamily="34" charset="0"/>
                <a:cs typeface="Arial" panose="020B0604020202020204" pitchFamily="34" charset="0"/>
              </a:rPr>
              <a:t>Develop </a:t>
            </a:r>
            <a:r>
              <a:rPr lang="en-GB" sz="2400">
                <a:solidFill>
                  <a:srgbClr val="000000"/>
                </a:solidFill>
                <a:latin typeface="Verdana" panose="020B0604030504040204" pitchFamily="34" charset="0"/>
                <a:ea typeface="Verdana" panose="020B0604030504040204" pitchFamily="34" charset="0"/>
                <a:cs typeface="Arial" panose="020B0604020202020204" pitchFamily="34" charset="0"/>
              </a:rPr>
              <a:t>recommendation priority-feasibility matrix</a:t>
            </a:r>
          </a:p>
          <a:p>
            <a:pPr marL="457200" indent="-457200">
              <a:lnSpc>
                <a:spcPct val="100000"/>
              </a:lnSpc>
              <a:spcBef>
                <a:spcPts val="0"/>
              </a:spcBef>
              <a:buFont typeface="+mj-lt"/>
              <a:buAutoNum type="arabicPeriod"/>
            </a:pPr>
            <a:r>
              <a:rPr lang="en-GB" sz="2400">
                <a:solidFill>
                  <a:srgbClr val="000000"/>
                </a:solidFill>
                <a:effectLst/>
                <a:latin typeface="Verdana" panose="020B0604030504040204" pitchFamily="34" charset="0"/>
                <a:ea typeface="Verdana" panose="020B0604030504040204" pitchFamily="34" charset="0"/>
                <a:cs typeface="Arial" panose="020B0604020202020204" pitchFamily="34" charset="0"/>
              </a:rPr>
              <a:t>Create first cut assessment</a:t>
            </a:r>
            <a:endParaRPr lang="en-GB" sz="2400">
              <a:solidFill>
                <a:srgbClr val="000000"/>
              </a:solidFill>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spcBef>
                <a:spcPts val="0"/>
              </a:spcBef>
              <a:buFont typeface="+mj-lt"/>
              <a:buAutoNum type="arabicPeriod"/>
            </a:pPr>
            <a:r>
              <a:rPr lang="en-GB" sz="2400">
                <a:solidFill>
                  <a:srgbClr val="000000"/>
                </a:solidFill>
                <a:effectLst/>
                <a:latin typeface="Verdana" panose="020B0604030504040204" pitchFamily="34" charset="0"/>
                <a:ea typeface="Verdana" panose="020B0604030504040204" pitchFamily="34" charset="0"/>
                <a:cs typeface="Arial" panose="020B0604020202020204" pitchFamily="34" charset="0"/>
              </a:rPr>
              <a:t>Share with INFCOM and SERCOM for feedback</a:t>
            </a:r>
          </a:p>
          <a:p>
            <a:pPr marL="457200" indent="-457200">
              <a:lnSpc>
                <a:spcPct val="100000"/>
              </a:lnSpc>
              <a:spcBef>
                <a:spcPts val="0"/>
              </a:spcBef>
              <a:buFont typeface="+mj-lt"/>
              <a:buAutoNum type="arabicPeriod"/>
            </a:pPr>
            <a:r>
              <a:rPr lang="en-GB" sz="2400">
                <a:solidFill>
                  <a:srgbClr val="000000"/>
                </a:solidFill>
                <a:latin typeface="Verdana" panose="020B0604030504040204" pitchFamily="34" charset="0"/>
                <a:ea typeface="Verdana" panose="020B0604030504040204" pitchFamily="34" charset="0"/>
                <a:cs typeface="Arial" panose="020B0604020202020204" pitchFamily="34" charset="0"/>
              </a:rPr>
              <a:t>Revise and send to full Research Board using online tool</a:t>
            </a:r>
            <a:endParaRPr lang="en-GB" sz="24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3">
            <a:extLst>
              <a:ext uri="{FF2B5EF4-FFF2-40B4-BE49-F238E27FC236}">
                <a16:creationId xmlns:a16="http://schemas.microsoft.com/office/drawing/2014/main" id="{F4033EF7-9EFE-83C5-51AB-7B30698F9CC4}"/>
              </a:ext>
            </a:extLst>
          </p:cNvPr>
          <p:cNvSpPr>
            <a:spLocks noChangeArrowheads="1"/>
          </p:cNvSpPr>
          <p:nvPr/>
        </p:nvSpPr>
        <p:spPr bwMode="auto">
          <a:xfrm>
            <a:off x="1107401" y="453123"/>
            <a:ext cx="9977198"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3200" b="1" dirty="0">
                <a:latin typeface="Verdana"/>
                <a:ea typeface="Verdana"/>
                <a:cs typeface="Arial"/>
              </a:rPr>
              <a:t>Doc</a:t>
            </a:r>
            <a:r>
              <a:rPr lang="en-US" sz="3200" b="1" dirty="0">
                <a:effectLst/>
                <a:latin typeface="Verdana"/>
                <a:ea typeface="Verdana"/>
                <a:cs typeface="Arial"/>
              </a:rPr>
              <a:t>. </a:t>
            </a:r>
            <a:r>
              <a:rPr lang="en-CH" sz="3200" b="1" dirty="0">
                <a:effectLst/>
                <a:latin typeface="Verdana"/>
                <a:ea typeface="Verdana"/>
                <a:cs typeface="Arial"/>
              </a:rPr>
              <a:t>4.3</a:t>
            </a:r>
            <a:r>
              <a:rPr lang="en-US" sz="3200" b="1" dirty="0">
                <a:effectLst/>
                <a:latin typeface="Verdana"/>
                <a:ea typeface="Verdana"/>
                <a:cs typeface="Arial"/>
              </a:rPr>
              <a:t>(</a:t>
            </a:r>
            <a:r>
              <a:rPr lang="en-CH" sz="3200" b="1" dirty="0">
                <a:effectLst/>
                <a:latin typeface="Verdana"/>
                <a:ea typeface="Verdana"/>
                <a:cs typeface="Arial"/>
              </a:rPr>
              <a:t>4</a:t>
            </a:r>
            <a:r>
              <a:rPr lang="en-US" sz="3200" b="1" dirty="0">
                <a:effectLst/>
                <a:latin typeface="Verdana"/>
                <a:ea typeface="Verdana"/>
                <a:cs typeface="Arial"/>
              </a:rPr>
              <a:t>)</a:t>
            </a:r>
          </a:p>
          <a:p>
            <a:pPr algn="ctr"/>
            <a:r>
              <a:rPr lang="en-US" sz="2400" b="1" i="1" dirty="0">
                <a:latin typeface="Verdana"/>
                <a:ea typeface="Verdana"/>
                <a:cs typeface="Arial"/>
              </a:rPr>
              <a:t>Scientific Advisory Panel </a:t>
            </a:r>
            <a:r>
              <a:rPr kumimoji="0" lang="en-US" sz="2400" b="1" i="1" u="none" strike="noStrike" cap="none" normalizeH="0" baseline="0" dirty="0">
                <a:ln>
                  <a:noFill/>
                </a:ln>
                <a:latin typeface="Verdana"/>
                <a:ea typeface="Verdana"/>
                <a:cs typeface="Arial"/>
              </a:rPr>
              <a:t>Recommendations </a:t>
            </a:r>
            <a:r>
              <a:rPr lang="en-US" sz="2400" b="1" i="1" dirty="0">
                <a:latin typeface="Verdana"/>
                <a:ea typeface="Verdana"/>
                <a:cs typeface="Arial"/>
              </a:rPr>
              <a:t>with </a:t>
            </a:r>
            <a:r>
              <a:rPr kumimoji="0" lang="en-US" sz="2400" b="1" i="1" u="none" strike="noStrike" cap="none" normalizeH="0" baseline="0" dirty="0">
                <a:ln>
                  <a:noFill/>
                </a:ln>
                <a:latin typeface="Verdana"/>
                <a:ea typeface="Verdana"/>
                <a:cs typeface="Arial"/>
              </a:rPr>
              <a:t>Research Board Appraisal</a:t>
            </a:r>
            <a:endParaRPr lang="en-US" sz="2400" dirty="0">
              <a:latin typeface="Verdana"/>
              <a:ea typeface="Verdana"/>
              <a:cs typeface="Arial"/>
            </a:endParaRPr>
          </a:p>
        </p:txBody>
      </p:sp>
    </p:spTree>
    <p:extLst>
      <p:ext uri="{BB962C8B-B14F-4D97-AF65-F5344CB8AC3E}">
        <p14:creationId xmlns:p14="http://schemas.microsoft.com/office/powerpoint/2010/main" val="237316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239A39-67B2-E820-F0A9-96545BFE7ED8}"/>
              </a:ext>
            </a:extLst>
          </p:cNvPr>
          <p:cNvSpPr txBox="1"/>
          <p:nvPr/>
        </p:nvSpPr>
        <p:spPr>
          <a:xfrm>
            <a:off x="2338774" y="221233"/>
            <a:ext cx="7514451" cy="954107"/>
          </a:xfrm>
          <a:prstGeom prst="rect">
            <a:avLst/>
          </a:prstGeom>
          <a:noFill/>
        </p:spPr>
        <p:txBody>
          <a:bodyPr wrap="square" rtlCol="0">
            <a:spAutoFit/>
          </a:bodyPr>
          <a:lstStyle/>
          <a:p>
            <a:pPr algn="ctr"/>
            <a:r>
              <a:rPr lang="en-US" sz="2800" b="1">
                <a:latin typeface="Verdana" panose="020B0604030504040204" pitchFamily="34" charset="0"/>
                <a:ea typeface="Verdana" panose="020B0604030504040204" pitchFamily="34" charset="0"/>
              </a:rPr>
              <a:t>SAP Science and Technology Vision:</a:t>
            </a:r>
          </a:p>
          <a:p>
            <a:pPr algn="ctr"/>
            <a:r>
              <a:rPr lang="en-US" sz="2800" b="1">
                <a:latin typeface="Verdana" panose="020B0604030504040204" pitchFamily="34" charset="0"/>
                <a:ea typeface="Verdana" panose="020B0604030504040204" pitchFamily="34" charset="0"/>
              </a:rPr>
              <a:t>Priority-Feasibility Online Tool</a:t>
            </a:r>
          </a:p>
        </p:txBody>
      </p:sp>
      <p:pic>
        <p:nvPicPr>
          <p:cNvPr id="16" name="Picture 15">
            <a:extLst>
              <a:ext uri="{FF2B5EF4-FFF2-40B4-BE49-F238E27FC236}">
                <a16:creationId xmlns:a16="http://schemas.microsoft.com/office/drawing/2014/main" id="{81D28751-743C-E782-7520-978A4D444A52}"/>
              </a:ext>
            </a:extLst>
          </p:cNvPr>
          <p:cNvPicPr>
            <a:picLocks noChangeAspect="1"/>
          </p:cNvPicPr>
          <p:nvPr/>
        </p:nvPicPr>
        <p:blipFill rotWithShape="1">
          <a:blip r:embed="rId2"/>
          <a:srcRect t="9062"/>
          <a:stretch/>
        </p:blipFill>
        <p:spPr>
          <a:xfrm>
            <a:off x="1383661" y="1346676"/>
            <a:ext cx="9518622" cy="4496776"/>
          </a:xfrm>
          <a:prstGeom prst="rect">
            <a:avLst/>
          </a:prstGeom>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5DD634AF-1822-82DC-2079-2996F9C50F89}"/>
              </a:ext>
            </a:extLst>
          </p:cNvPr>
          <p:cNvSpPr/>
          <p:nvPr/>
        </p:nvSpPr>
        <p:spPr>
          <a:xfrm>
            <a:off x="1517581" y="1351368"/>
            <a:ext cx="6849124" cy="579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82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F90E2-8B53-AC9F-600E-FD7B76B032FF}"/>
              </a:ext>
            </a:extLst>
          </p:cNvPr>
          <p:cNvSpPr>
            <a:spLocks noGrp="1"/>
          </p:cNvSpPr>
          <p:nvPr>
            <p:ph idx="4294967295"/>
          </p:nvPr>
        </p:nvSpPr>
        <p:spPr>
          <a:xfrm>
            <a:off x="1169096" y="2394247"/>
            <a:ext cx="9855200" cy="4151842"/>
          </a:xfrm>
          <a:prstGeom prst="rect">
            <a:avLst/>
          </a:prstGeom>
        </p:spPr>
        <p:txBody>
          <a:bodyPr lIns="91440" tIns="45720" rIns="91440" bIns="45720" anchor="t">
            <a:noAutofit/>
          </a:bodyPr>
          <a:lstStyle/>
          <a:p>
            <a:pPr marL="0" indent="0">
              <a:lnSpc>
                <a:spcPct val="100000"/>
              </a:lnSpc>
              <a:spcBef>
                <a:spcPts val="0"/>
              </a:spcBef>
              <a:buNone/>
            </a:pPr>
            <a:r>
              <a:rPr lang="en-GB" sz="2800" b="1" dirty="0">
                <a:solidFill>
                  <a:srgbClr val="000000"/>
                </a:solidFill>
                <a:effectLst/>
                <a:latin typeface="Verdana"/>
                <a:ea typeface="Verdana"/>
                <a:cs typeface="Arial"/>
              </a:rPr>
              <a:t>Research Board Process:</a:t>
            </a:r>
          </a:p>
          <a:p>
            <a:pPr marL="0" indent="0">
              <a:lnSpc>
                <a:spcPct val="100000"/>
              </a:lnSpc>
              <a:spcBef>
                <a:spcPts val="0"/>
              </a:spcBef>
              <a:buNone/>
            </a:pPr>
            <a:endParaRPr lang="en-GB" sz="2400" b="1">
              <a:solidFill>
                <a:srgbClr val="000000"/>
              </a:solidFill>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spcBef>
                <a:spcPts val="0"/>
              </a:spcBef>
              <a:buFont typeface="+mj-lt"/>
              <a:buAutoNum type="arabicPeriod"/>
            </a:pPr>
            <a:r>
              <a:rPr lang="en-GB" sz="2400" dirty="0">
                <a:solidFill>
                  <a:srgbClr val="000000"/>
                </a:solidFill>
                <a:effectLst/>
                <a:latin typeface="Verdana"/>
                <a:ea typeface="Verdana"/>
                <a:cs typeface="Arial"/>
              </a:rPr>
              <a:t>Develop </a:t>
            </a:r>
            <a:r>
              <a:rPr lang="en-GB" sz="2400" dirty="0">
                <a:solidFill>
                  <a:srgbClr val="000000"/>
                </a:solidFill>
                <a:latin typeface="Verdana"/>
                <a:ea typeface="Verdana"/>
                <a:cs typeface="Arial"/>
              </a:rPr>
              <a:t>recommendation priority-feasibility matrix</a:t>
            </a:r>
          </a:p>
          <a:p>
            <a:pPr marL="457200" indent="-457200">
              <a:lnSpc>
                <a:spcPct val="100000"/>
              </a:lnSpc>
              <a:spcBef>
                <a:spcPts val="0"/>
              </a:spcBef>
              <a:buFont typeface="+mj-lt"/>
              <a:buAutoNum type="arabicPeriod"/>
            </a:pPr>
            <a:r>
              <a:rPr lang="en-GB" sz="2400" dirty="0">
                <a:solidFill>
                  <a:srgbClr val="000000"/>
                </a:solidFill>
                <a:effectLst/>
                <a:latin typeface="Verdana"/>
                <a:ea typeface="Verdana"/>
                <a:cs typeface="Arial"/>
              </a:rPr>
              <a:t>Create first cut assessment</a:t>
            </a:r>
            <a:endParaRPr lang="en-GB" sz="2400" dirty="0">
              <a:solidFill>
                <a:srgbClr val="000000"/>
              </a:solidFill>
              <a:latin typeface="Verdana"/>
              <a:ea typeface="Verdana"/>
              <a:cs typeface="Arial"/>
            </a:endParaRPr>
          </a:p>
          <a:p>
            <a:pPr marL="457200" indent="-457200">
              <a:lnSpc>
                <a:spcPct val="100000"/>
              </a:lnSpc>
              <a:spcBef>
                <a:spcPts val="0"/>
              </a:spcBef>
              <a:buFont typeface="+mj-lt"/>
              <a:buAutoNum type="arabicPeriod"/>
            </a:pPr>
            <a:r>
              <a:rPr lang="en-GB" sz="2400" dirty="0">
                <a:solidFill>
                  <a:srgbClr val="000000"/>
                </a:solidFill>
                <a:effectLst/>
                <a:latin typeface="Verdana"/>
                <a:ea typeface="Verdana"/>
                <a:cs typeface="Arial"/>
              </a:rPr>
              <a:t>Share with INFCOM and SERCOM for feedback</a:t>
            </a:r>
          </a:p>
          <a:p>
            <a:pPr marL="457200" indent="-457200">
              <a:lnSpc>
                <a:spcPct val="100000"/>
              </a:lnSpc>
              <a:spcBef>
                <a:spcPts val="0"/>
              </a:spcBef>
              <a:buFont typeface="+mj-lt"/>
              <a:buAutoNum type="arabicPeriod"/>
            </a:pPr>
            <a:r>
              <a:rPr lang="en-GB" sz="2400" dirty="0">
                <a:solidFill>
                  <a:srgbClr val="000000"/>
                </a:solidFill>
                <a:latin typeface="Verdana"/>
                <a:ea typeface="Verdana"/>
                <a:cs typeface="Arial"/>
              </a:rPr>
              <a:t>Revise and send to full Research Board using online tool</a:t>
            </a:r>
          </a:p>
          <a:p>
            <a:pPr marL="457200" indent="-457200">
              <a:lnSpc>
                <a:spcPct val="100000"/>
              </a:lnSpc>
              <a:spcBef>
                <a:spcPts val="0"/>
              </a:spcBef>
              <a:buFont typeface="+mj-lt"/>
              <a:buAutoNum type="arabicPeriod"/>
            </a:pPr>
            <a:r>
              <a:rPr lang="en-GB" sz="2400" dirty="0">
                <a:solidFill>
                  <a:srgbClr val="000000"/>
                </a:solidFill>
                <a:effectLst/>
                <a:latin typeface="Verdana"/>
                <a:ea typeface="Verdana"/>
                <a:cs typeface="Arial"/>
              </a:rPr>
              <a:t>Create summary of input for full board discussion</a:t>
            </a:r>
          </a:p>
        </p:txBody>
      </p:sp>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3">
            <a:extLst>
              <a:ext uri="{FF2B5EF4-FFF2-40B4-BE49-F238E27FC236}">
                <a16:creationId xmlns:a16="http://schemas.microsoft.com/office/drawing/2014/main" id="{93DBF60D-F849-F958-ED80-13B56B78D20D}"/>
              </a:ext>
            </a:extLst>
          </p:cNvPr>
          <p:cNvSpPr>
            <a:spLocks noChangeArrowheads="1"/>
          </p:cNvSpPr>
          <p:nvPr/>
        </p:nvSpPr>
        <p:spPr bwMode="auto">
          <a:xfrm>
            <a:off x="1107401" y="453123"/>
            <a:ext cx="9977198"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3200" b="1" dirty="0">
                <a:latin typeface="Verdana"/>
                <a:ea typeface="Verdana"/>
                <a:cs typeface="Arial"/>
              </a:rPr>
              <a:t>Doc</a:t>
            </a:r>
            <a:r>
              <a:rPr lang="en-US" sz="3200" b="1" dirty="0">
                <a:effectLst/>
                <a:latin typeface="Verdana"/>
                <a:ea typeface="Verdana"/>
                <a:cs typeface="Arial"/>
              </a:rPr>
              <a:t>. </a:t>
            </a:r>
            <a:r>
              <a:rPr lang="en-CH" sz="3200" b="1" dirty="0">
                <a:effectLst/>
                <a:latin typeface="Verdana"/>
                <a:ea typeface="Verdana"/>
                <a:cs typeface="Arial"/>
              </a:rPr>
              <a:t>4.3</a:t>
            </a:r>
            <a:r>
              <a:rPr lang="en-US" sz="3200" b="1" dirty="0">
                <a:effectLst/>
                <a:latin typeface="Verdana"/>
                <a:ea typeface="Verdana"/>
                <a:cs typeface="Arial"/>
              </a:rPr>
              <a:t>(</a:t>
            </a:r>
            <a:r>
              <a:rPr lang="en-CH" sz="3200" b="1" dirty="0">
                <a:effectLst/>
                <a:latin typeface="Verdana"/>
                <a:ea typeface="Verdana"/>
                <a:cs typeface="Arial"/>
              </a:rPr>
              <a:t>4</a:t>
            </a:r>
            <a:r>
              <a:rPr lang="en-US" sz="3200" b="1" dirty="0">
                <a:effectLst/>
                <a:latin typeface="Verdana"/>
                <a:ea typeface="Verdana"/>
                <a:cs typeface="Arial"/>
              </a:rPr>
              <a:t>)</a:t>
            </a:r>
          </a:p>
          <a:p>
            <a:pPr algn="ctr"/>
            <a:r>
              <a:rPr lang="en-US" sz="2400" b="1" i="1" dirty="0">
                <a:latin typeface="Verdana"/>
                <a:ea typeface="Verdana"/>
                <a:cs typeface="Arial"/>
              </a:rPr>
              <a:t>Scientific Advisory Panel </a:t>
            </a:r>
            <a:r>
              <a:rPr kumimoji="0" lang="en-US" sz="2400" b="1" i="1" u="none" strike="noStrike" cap="none" normalizeH="0" baseline="0" dirty="0">
                <a:ln>
                  <a:noFill/>
                </a:ln>
                <a:latin typeface="Verdana"/>
                <a:ea typeface="Verdana"/>
                <a:cs typeface="Arial"/>
              </a:rPr>
              <a:t>Recommendations </a:t>
            </a:r>
            <a:r>
              <a:rPr lang="en-US" sz="2400" b="1" i="1" dirty="0">
                <a:latin typeface="Verdana"/>
                <a:ea typeface="Verdana"/>
                <a:cs typeface="Arial"/>
              </a:rPr>
              <a:t>with </a:t>
            </a:r>
            <a:r>
              <a:rPr kumimoji="0" lang="en-US" sz="2400" b="1" i="1" u="none" strike="noStrike" cap="none" normalizeH="0" baseline="0" dirty="0">
                <a:ln>
                  <a:noFill/>
                </a:ln>
                <a:latin typeface="Verdana"/>
                <a:ea typeface="Verdana"/>
                <a:cs typeface="Arial"/>
              </a:rPr>
              <a:t>Research Board Appraisal</a:t>
            </a:r>
            <a:endParaRPr lang="en-US" sz="2400">
              <a:latin typeface="Verdana"/>
              <a:ea typeface="Verdana"/>
              <a:cs typeface="Arial"/>
            </a:endParaRPr>
          </a:p>
        </p:txBody>
      </p:sp>
    </p:spTree>
    <p:extLst>
      <p:ext uri="{BB962C8B-B14F-4D97-AF65-F5344CB8AC3E}">
        <p14:creationId xmlns:p14="http://schemas.microsoft.com/office/powerpoint/2010/main" val="82059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8BA02-4776-9FE0-84E9-2DDFD31BDA27}"/>
              </a:ext>
            </a:extLst>
          </p:cNvPr>
          <p:cNvPicPr>
            <a:picLocks/>
          </p:cNvPicPr>
          <p:nvPr/>
        </p:nvPicPr>
        <p:blipFill rotWithShape="1">
          <a:blip r:embed="rId3">
            <a:clrChange>
              <a:clrFrom>
                <a:srgbClr val="F3F3F3"/>
              </a:clrFrom>
              <a:clrTo>
                <a:srgbClr val="F3F3F3">
                  <a:alpha val="0"/>
                </a:srgbClr>
              </a:clrTo>
            </a:clrChange>
          </a:blip>
          <a:srcRect l="8620" t="4248" r="44994" b="12995"/>
          <a:stretch/>
        </p:blipFill>
        <p:spPr>
          <a:xfrm>
            <a:off x="4855231" y="962"/>
            <a:ext cx="6750271" cy="5191436"/>
          </a:xfrm>
          <a:prstGeom prst="rect">
            <a:avLst/>
          </a:prstGeom>
        </p:spPr>
      </p:pic>
      <p:sp>
        <p:nvSpPr>
          <p:cNvPr id="4" name="TextBox 3">
            <a:extLst>
              <a:ext uri="{FF2B5EF4-FFF2-40B4-BE49-F238E27FC236}">
                <a16:creationId xmlns:a16="http://schemas.microsoft.com/office/drawing/2014/main" id="{37239A39-67B2-E820-F0A9-96545BFE7ED8}"/>
              </a:ext>
            </a:extLst>
          </p:cNvPr>
          <p:cNvSpPr txBox="1"/>
          <p:nvPr/>
        </p:nvSpPr>
        <p:spPr>
          <a:xfrm>
            <a:off x="209259" y="221233"/>
            <a:ext cx="3181458" cy="4247317"/>
          </a:xfrm>
          <a:prstGeom prst="rect">
            <a:avLst/>
          </a:prstGeom>
          <a:noFill/>
        </p:spPr>
        <p:txBody>
          <a:bodyPr wrap="square" rtlCol="0">
            <a:spAutoFit/>
          </a:bodyPr>
          <a:lstStyle/>
          <a:p>
            <a:pPr algn="ctr"/>
            <a:r>
              <a:rPr lang="en-US" sz="2000" b="1">
                <a:latin typeface="Verdana" panose="020B0604030504040204" pitchFamily="34" charset="0"/>
                <a:ea typeface="Verdana" panose="020B0604030504040204" pitchFamily="34" charset="0"/>
              </a:rPr>
              <a:t>SAP Science and Technology Vision:</a:t>
            </a:r>
          </a:p>
          <a:p>
            <a:pPr algn="ctr"/>
            <a:r>
              <a:rPr lang="en-US" sz="2000" b="1">
                <a:latin typeface="Verdana" panose="020B0604030504040204" pitchFamily="34" charset="0"/>
                <a:ea typeface="Verdana" panose="020B0604030504040204" pitchFamily="34" charset="0"/>
              </a:rPr>
              <a:t>Priority-Feasibility Matrix</a:t>
            </a:r>
            <a:endParaRPr lang="en-US" sz="2000" b="1">
              <a:solidFill>
                <a:schemeClr val="accent5">
                  <a:lumMod val="75000"/>
                </a:schemeClr>
              </a:solidFill>
              <a:latin typeface="Helvetica" pitchFamily="2" charset="0"/>
            </a:endParaRPr>
          </a:p>
          <a:p>
            <a:endParaRPr lang="en-US" sz="2000" b="1">
              <a:solidFill>
                <a:schemeClr val="accent5">
                  <a:lumMod val="75000"/>
                </a:schemeClr>
              </a:solidFill>
              <a:latin typeface="Helvetica" pitchFamily="2" charset="0"/>
            </a:endParaRPr>
          </a:p>
          <a:p>
            <a:endParaRPr lang="en-US" sz="2000" b="1">
              <a:solidFill>
                <a:schemeClr val="accent5">
                  <a:lumMod val="75000"/>
                </a:schemeClr>
              </a:solidFill>
              <a:latin typeface="Helvetica" pitchFamily="2" charset="0"/>
            </a:endParaRPr>
          </a:p>
          <a:p>
            <a:r>
              <a:rPr lang="en-GB" sz="1800" b="1">
                <a:effectLst/>
                <a:latin typeface="Helvetica" pitchFamily="2" charset="0"/>
                <a:ea typeface="Arial" panose="020B0604020202020204" pitchFamily="34" charset="0"/>
              </a:rPr>
              <a:t>Recommendation 3: Develop a Digital Strategy.</a:t>
            </a:r>
            <a:r>
              <a:rPr lang="en-US" sz="1600" b="1">
                <a:latin typeface="Helvetica" pitchFamily="2" charset="0"/>
                <a:ea typeface="Arial" panose="020B0604020202020204" pitchFamily="34" charset="0"/>
              </a:rPr>
              <a:t>..</a:t>
            </a:r>
            <a:r>
              <a:rPr lang="en-GB" sz="1600">
                <a:effectLst/>
                <a:latin typeface="Helvetica" pitchFamily="2" charset="0"/>
                <a:ea typeface="Arial" panose="020B0604020202020204" pitchFamily="34" charset="0"/>
              </a:rPr>
              <a:t>enable the equitable exploitation of cloud computing and artificial intelligence and machine learning</a:t>
            </a:r>
            <a:r>
              <a:rPr lang="en-US" sz="1600">
                <a:latin typeface="Helvetica" pitchFamily="2" charset="0"/>
                <a:ea typeface="Arial" panose="020B0604020202020204" pitchFamily="34" charset="0"/>
              </a:rPr>
              <a:t>... for low-income countries to access and exploit the outputs arising from Recs 1 and 2.</a:t>
            </a:r>
            <a:r>
              <a:rPr lang="en-US" sz="1600" b="1">
                <a:latin typeface="Helvetica" pitchFamily="2" charset="0"/>
              </a:rPr>
              <a:t> </a:t>
            </a:r>
          </a:p>
        </p:txBody>
      </p:sp>
      <p:sp>
        <p:nvSpPr>
          <p:cNvPr id="42" name="Rectangle 41">
            <a:extLst>
              <a:ext uri="{FF2B5EF4-FFF2-40B4-BE49-F238E27FC236}">
                <a16:creationId xmlns:a16="http://schemas.microsoft.com/office/drawing/2014/main" id="{3F9327DC-B020-0933-88D3-72D4EBA6636F}"/>
              </a:ext>
            </a:extLst>
          </p:cNvPr>
          <p:cNvSpPr/>
          <p:nvPr/>
        </p:nvSpPr>
        <p:spPr>
          <a:xfrm>
            <a:off x="365534" y="4705322"/>
            <a:ext cx="2868907"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AC649CE-587C-D121-0BE5-A68283CBC5B6}"/>
              </a:ext>
            </a:extLst>
          </p:cNvPr>
          <p:cNvSpPr txBox="1"/>
          <p:nvPr/>
        </p:nvSpPr>
        <p:spPr>
          <a:xfrm>
            <a:off x="365534" y="4766877"/>
            <a:ext cx="2922595" cy="246221"/>
          </a:xfrm>
          <a:prstGeom prst="rect">
            <a:avLst/>
          </a:prstGeom>
          <a:noFill/>
        </p:spPr>
        <p:txBody>
          <a:bodyPr wrap="none" rtlCol="0">
            <a:spAutoFit/>
          </a:bodyPr>
          <a:lstStyle/>
          <a:p>
            <a:r>
              <a:rPr lang="en-US" sz="1000">
                <a:latin typeface="Helvetica" pitchFamily="2" charset="0"/>
              </a:rPr>
              <a:t>* WCWE = weather, climate, water, environment</a:t>
            </a:r>
          </a:p>
        </p:txBody>
      </p:sp>
      <p:grpSp>
        <p:nvGrpSpPr>
          <p:cNvPr id="2" name="Group 1">
            <a:extLst>
              <a:ext uri="{FF2B5EF4-FFF2-40B4-BE49-F238E27FC236}">
                <a16:creationId xmlns:a16="http://schemas.microsoft.com/office/drawing/2014/main" id="{872DC454-41EB-BAFC-A7C2-FF66A6313AD3}"/>
              </a:ext>
            </a:extLst>
          </p:cNvPr>
          <p:cNvGrpSpPr/>
          <p:nvPr/>
        </p:nvGrpSpPr>
        <p:grpSpPr>
          <a:xfrm>
            <a:off x="3888204" y="63841"/>
            <a:ext cx="7657949" cy="5786224"/>
            <a:chOff x="3460231" y="42964"/>
            <a:chExt cx="8607839" cy="6788306"/>
          </a:xfrm>
        </p:grpSpPr>
        <p:cxnSp>
          <p:nvCxnSpPr>
            <p:cNvPr id="6" name="Straight Arrow Connector 5">
              <a:extLst>
                <a:ext uri="{FF2B5EF4-FFF2-40B4-BE49-F238E27FC236}">
                  <a16:creationId xmlns:a16="http://schemas.microsoft.com/office/drawing/2014/main" id="{87091903-61E5-D986-9294-5024B58A182B}"/>
                </a:ext>
              </a:extLst>
            </p:cNvPr>
            <p:cNvCxnSpPr>
              <a:cxnSpLocks/>
            </p:cNvCxnSpPr>
            <p:nvPr/>
          </p:nvCxnSpPr>
          <p:spPr>
            <a:xfrm flipV="1">
              <a:off x="4669111" y="42964"/>
              <a:ext cx="0" cy="5929783"/>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2E65630-6EF0-D7C3-0B52-C2374AF6AA17}"/>
                </a:ext>
              </a:extLst>
            </p:cNvPr>
            <p:cNvCxnSpPr>
              <a:cxnSpLocks/>
            </p:cNvCxnSpPr>
            <p:nvPr/>
          </p:nvCxnSpPr>
          <p:spPr>
            <a:xfrm>
              <a:off x="4669111" y="5972747"/>
              <a:ext cx="7398959"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1304F9F-2B4D-4958-24D6-93B4471EC7DD}"/>
                </a:ext>
              </a:extLst>
            </p:cNvPr>
            <p:cNvSpPr txBox="1"/>
            <p:nvPr/>
          </p:nvSpPr>
          <p:spPr>
            <a:xfrm rot="16200000">
              <a:off x="2474384" y="2915272"/>
              <a:ext cx="2310248" cy="338554"/>
            </a:xfrm>
            <a:prstGeom prst="rect">
              <a:avLst/>
            </a:prstGeom>
            <a:noFill/>
          </p:spPr>
          <p:txBody>
            <a:bodyPr wrap="none" rtlCol="0">
              <a:spAutoFit/>
            </a:bodyPr>
            <a:lstStyle/>
            <a:p>
              <a:r>
                <a:rPr lang="en-US" sz="1600" b="1">
                  <a:latin typeface="Helvetica" pitchFamily="2" charset="0"/>
                </a:rPr>
                <a:t>WMO Mission Priority</a:t>
              </a:r>
            </a:p>
          </p:txBody>
        </p:sp>
        <p:sp>
          <p:nvSpPr>
            <p:cNvPr id="10" name="TextBox 9">
              <a:extLst>
                <a:ext uri="{FF2B5EF4-FFF2-40B4-BE49-F238E27FC236}">
                  <a16:creationId xmlns:a16="http://schemas.microsoft.com/office/drawing/2014/main" id="{F1D30166-6D36-CD57-FE91-A1FA4010C370}"/>
                </a:ext>
              </a:extLst>
            </p:cNvPr>
            <p:cNvSpPr txBox="1"/>
            <p:nvPr/>
          </p:nvSpPr>
          <p:spPr>
            <a:xfrm>
              <a:off x="5881706" y="6492716"/>
              <a:ext cx="4947188" cy="338554"/>
            </a:xfrm>
            <a:prstGeom prst="rect">
              <a:avLst/>
            </a:prstGeom>
            <a:noFill/>
          </p:spPr>
          <p:txBody>
            <a:bodyPr wrap="none" rtlCol="0">
              <a:spAutoFit/>
            </a:bodyPr>
            <a:lstStyle/>
            <a:p>
              <a:r>
                <a:rPr lang="en-US" sz="1600" b="1">
                  <a:latin typeface="Helvetica" pitchFamily="2" charset="0"/>
                </a:rPr>
                <a:t>Intellectual, Operational and Financial Feasibility</a:t>
              </a:r>
            </a:p>
          </p:txBody>
        </p:sp>
        <p:sp>
          <p:nvSpPr>
            <p:cNvPr id="11" name="TextBox 10">
              <a:extLst>
                <a:ext uri="{FF2B5EF4-FFF2-40B4-BE49-F238E27FC236}">
                  <a16:creationId xmlns:a16="http://schemas.microsoft.com/office/drawing/2014/main" id="{C2A3E612-1E0E-2883-D436-AE6CA405CF53}"/>
                </a:ext>
              </a:extLst>
            </p:cNvPr>
            <p:cNvSpPr txBox="1"/>
            <p:nvPr/>
          </p:nvSpPr>
          <p:spPr>
            <a:xfrm>
              <a:off x="4533091" y="6016889"/>
              <a:ext cx="1127745" cy="461665"/>
            </a:xfrm>
            <a:prstGeom prst="rect">
              <a:avLst/>
            </a:prstGeom>
            <a:noFill/>
          </p:spPr>
          <p:txBody>
            <a:bodyPr wrap="none" rtlCol="0">
              <a:spAutoFit/>
            </a:bodyPr>
            <a:lstStyle/>
            <a:p>
              <a:r>
                <a:rPr lang="en-US" sz="1200" i="1">
                  <a:latin typeface="Helvetica" pitchFamily="2" charset="0"/>
                </a:rPr>
                <a:t>We’re already</a:t>
              </a:r>
            </a:p>
            <a:p>
              <a:r>
                <a:rPr lang="en-US" sz="1200" i="1">
                  <a:latin typeface="Helvetica" pitchFamily="2" charset="0"/>
                </a:rPr>
                <a:t>doing it</a:t>
              </a:r>
            </a:p>
          </p:txBody>
        </p:sp>
        <p:sp>
          <p:nvSpPr>
            <p:cNvPr id="12" name="TextBox 11">
              <a:extLst>
                <a:ext uri="{FF2B5EF4-FFF2-40B4-BE49-F238E27FC236}">
                  <a16:creationId xmlns:a16="http://schemas.microsoft.com/office/drawing/2014/main" id="{627893E0-BAEA-D616-654C-50943054395F}"/>
                </a:ext>
              </a:extLst>
            </p:cNvPr>
            <p:cNvSpPr txBox="1"/>
            <p:nvPr/>
          </p:nvSpPr>
          <p:spPr>
            <a:xfrm>
              <a:off x="10751663" y="6016889"/>
              <a:ext cx="1316386" cy="461665"/>
            </a:xfrm>
            <a:prstGeom prst="rect">
              <a:avLst/>
            </a:prstGeom>
            <a:noFill/>
          </p:spPr>
          <p:txBody>
            <a:bodyPr wrap="none" rtlCol="0">
              <a:spAutoFit/>
            </a:bodyPr>
            <a:lstStyle/>
            <a:p>
              <a:r>
                <a:rPr lang="en-US" sz="1200" i="1">
                  <a:latin typeface="Helvetica" pitchFamily="2" charset="0"/>
                </a:rPr>
                <a:t>Stretch goal, </a:t>
              </a:r>
            </a:p>
            <a:p>
              <a:r>
                <a:rPr lang="en-US" sz="1200" i="1">
                  <a:latin typeface="Helvetica" pitchFamily="2" charset="0"/>
                </a:rPr>
                <a:t>decades, billions</a:t>
              </a:r>
            </a:p>
          </p:txBody>
        </p:sp>
        <p:sp>
          <p:nvSpPr>
            <p:cNvPr id="13" name="TextBox 12">
              <a:extLst>
                <a:ext uri="{FF2B5EF4-FFF2-40B4-BE49-F238E27FC236}">
                  <a16:creationId xmlns:a16="http://schemas.microsoft.com/office/drawing/2014/main" id="{6497ECAD-1967-C310-FCA0-37AB835D7F6B}"/>
                </a:ext>
              </a:extLst>
            </p:cNvPr>
            <p:cNvSpPr txBox="1"/>
            <p:nvPr/>
          </p:nvSpPr>
          <p:spPr>
            <a:xfrm>
              <a:off x="4046232" y="342850"/>
              <a:ext cx="652743" cy="276999"/>
            </a:xfrm>
            <a:prstGeom prst="rect">
              <a:avLst/>
            </a:prstGeom>
            <a:noFill/>
          </p:spPr>
          <p:txBody>
            <a:bodyPr wrap="none" rtlCol="0">
              <a:spAutoFit/>
            </a:bodyPr>
            <a:lstStyle/>
            <a:p>
              <a:r>
                <a:rPr lang="en-US" sz="1200" i="1">
                  <a:latin typeface="Helvetica" pitchFamily="2" charset="0"/>
                </a:rPr>
                <a:t>Critical</a:t>
              </a:r>
            </a:p>
          </p:txBody>
        </p:sp>
        <p:sp>
          <p:nvSpPr>
            <p:cNvPr id="14" name="TextBox 13">
              <a:extLst>
                <a:ext uri="{FF2B5EF4-FFF2-40B4-BE49-F238E27FC236}">
                  <a16:creationId xmlns:a16="http://schemas.microsoft.com/office/drawing/2014/main" id="{99AC0F9D-E08C-AE46-1483-F166D863E20C}"/>
                </a:ext>
              </a:extLst>
            </p:cNvPr>
            <p:cNvSpPr txBox="1"/>
            <p:nvPr/>
          </p:nvSpPr>
          <p:spPr>
            <a:xfrm>
              <a:off x="3865092" y="2105020"/>
              <a:ext cx="833883" cy="276999"/>
            </a:xfrm>
            <a:prstGeom prst="rect">
              <a:avLst/>
            </a:prstGeom>
            <a:noFill/>
          </p:spPr>
          <p:txBody>
            <a:bodyPr wrap="none" rtlCol="0">
              <a:spAutoFit/>
            </a:bodyPr>
            <a:lstStyle/>
            <a:p>
              <a:r>
                <a:rPr lang="en-US" sz="1200" i="1">
                  <a:latin typeface="Helvetica" pitchFamily="2" charset="0"/>
                </a:rPr>
                <a:t>Important</a:t>
              </a:r>
            </a:p>
          </p:txBody>
        </p:sp>
        <p:sp>
          <p:nvSpPr>
            <p:cNvPr id="32" name="TextBox 31">
              <a:extLst>
                <a:ext uri="{FF2B5EF4-FFF2-40B4-BE49-F238E27FC236}">
                  <a16:creationId xmlns:a16="http://schemas.microsoft.com/office/drawing/2014/main" id="{E5BA12F4-F381-2FEC-0A8B-27E69A0200B5}"/>
                </a:ext>
              </a:extLst>
            </p:cNvPr>
            <p:cNvSpPr txBox="1"/>
            <p:nvPr/>
          </p:nvSpPr>
          <p:spPr>
            <a:xfrm>
              <a:off x="3884328" y="5629359"/>
              <a:ext cx="814647" cy="276999"/>
            </a:xfrm>
            <a:prstGeom prst="rect">
              <a:avLst/>
            </a:prstGeom>
            <a:noFill/>
          </p:spPr>
          <p:txBody>
            <a:bodyPr wrap="none" rtlCol="0">
              <a:spAutoFit/>
            </a:bodyPr>
            <a:lstStyle/>
            <a:p>
              <a:r>
                <a:rPr lang="en-US" sz="1200" i="1">
                  <a:latin typeface="Helvetica" pitchFamily="2" charset="0"/>
                </a:rPr>
                <a:t>Non-core</a:t>
              </a:r>
            </a:p>
          </p:txBody>
        </p:sp>
        <p:sp>
          <p:nvSpPr>
            <p:cNvPr id="34" name="TextBox 33">
              <a:extLst>
                <a:ext uri="{FF2B5EF4-FFF2-40B4-BE49-F238E27FC236}">
                  <a16:creationId xmlns:a16="http://schemas.microsoft.com/office/drawing/2014/main" id="{0F0D9915-E3B0-91FB-AF86-D7CBF815C387}"/>
                </a:ext>
              </a:extLst>
            </p:cNvPr>
            <p:cNvSpPr txBox="1"/>
            <p:nvPr/>
          </p:nvSpPr>
          <p:spPr>
            <a:xfrm>
              <a:off x="6360326" y="6016889"/>
              <a:ext cx="1727268" cy="461665"/>
            </a:xfrm>
            <a:prstGeom prst="rect">
              <a:avLst/>
            </a:prstGeom>
            <a:noFill/>
          </p:spPr>
          <p:txBody>
            <a:bodyPr wrap="none" rtlCol="0">
              <a:spAutoFit/>
            </a:bodyPr>
            <a:lstStyle/>
            <a:p>
              <a:r>
                <a:rPr lang="en-US" sz="1200" i="1">
                  <a:latin typeface="Helvetica" pitchFamily="2" charset="0"/>
                </a:rPr>
                <a:t>We see a path forward</a:t>
              </a:r>
            </a:p>
            <a:p>
              <a:r>
                <a:rPr lang="en-US" sz="1200" i="1">
                  <a:latin typeface="Helvetica" pitchFamily="2" charset="0"/>
                </a:rPr>
                <a:t>but needs work</a:t>
              </a:r>
            </a:p>
          </p:txBody>
        </p:sp>
        <p:sp>
          <p:nvSpPr>
            <p:cNvPr id="35" name="TextBox 34">
              <a:extLst>
                <a:ext uri="{FF2B5EF4-FFF2-40B4-BE49-F238E27FC236}">
                  <a16:creationId xmlns:a16="http://schemas.microsoft.com/office/drawing/2014/main" id="{0A60461E-FA2D-DB18-146A-80FD897DD2A4}"/>
                </a:ext>
              </a:extLst>
            </p:cNvPr>
            <p:cNvSpPr txBox="1"/>
            <p:nvPr/>
          </p:nvSpPr>
          <p:spPr>
            <a:xfrm>
              <a:off x="8787084" y="6016889"/>
              <a:ext cx="1265090" cy="461665"/>
            </a:xfrm>
            <a:prstGeom prst="rect">
              <a:avLst/>
            </a:prstGeom>
            <a:noFill/>
          </p:spPr>
          <p:txBody>
            <a:bodyPr wrap="none" rtlCol="0">
              <a:spAutoFit/>
            </a:bodyPr>
            <a:lstStyle/>
            <a:p>
              <a:r>
                <a:rPr lang="en-US" sz="1200" i="1">
                  <a:latin typeface="Helvetica" pitchFamily="2" charset="0"/>
                </a:rPr>
                <a:t>New knowledge</a:t>
              </a:r>
            </a:p>
            <a:p>
              <a:r>
                <a:rPr lang="en-US" sz="1200" i="1">
                  <a:latin typeface="Helvetica" pitchFamily="2" charset="0"/>
                </a:rPr>
                <a:t>and $ needed</a:t>
              </a:r>
            </a:p>
          </p:txBody>
        </p:sp>
        <p:sp>
          <p:nvSpPr>
            <p:cNvPr id="45" name="TextBox 44">
              <a:extLst>
                <a:ext uri="{FF2B5EF4-FFF2-40B4-BE49-F238E27FC236}">
                  <a16:creationId xmlns:a16="http://schemas.microsoft.com/office/drawing/2014/main" id="{EEA06B14-DD06-B294-782B-3FA8C7B84AB9}"/>
                </a:ext>
              </a:extLst>
            </p:cNvPr>
            <p:cNvSpPr txBox="1"/>
            <p:nvPr/>
          </p:nvSpPr>
          <p:spPr>
            <a:xfrm>
              <a:off x="3868298" y="3867190"/>
              <a:ext cx="830677" cy="276999"/>
            </a:xfrm>
            <a:prstGeom prst="rect">
              <a:avLst/>
            </a:prstGeom>
            <a:noFill/>
          </p:spPr>
          <p:txBody>
            <a:bodyPr wrap="none" rtlCol="0">
              <a:spAutoFit/>
            </a:bodyPr>
            <a:lstStyle/>
            <a:p>
              <a:r>
                <a:rPr lang="en-US" sz="1200" i="1">
                  <a:latin typeface="Helvetica" pitchFamily="2" charset="0"/>
                </a:rPr>
                <a:t>Desirable</a:t>
              </a:r>
            </a:p>
          </p:txBody>
        </p:sp>
      </p:grpSp>
      <p:grpSp>
        <p:nvGrpSpPr>
          <p:cNvPr id="17" name="Group 16">
            <a:extLst>
              <a:ext uri="{FF2B5EF4-FFF2-40B4-BE49-F238E27FC236}">
                <a16:creationId xmlns:a16="http://schemas.microsoft.com/office/drawing/2014/main" id="{6F526755-D1F3-F40A-253E-A70C2B90FBB6}"/>
              </a:ext>
            </a:extLst>
          </p:cNvPr>
          <p:cNvGrpSpPr/>
          <p:nvPr/>
        </p:nvGrpSpPr>
        <p:grpSpPr>
          <a:xfrm>
            <a:off x="7214022" y="1624409"/>
            <a:ext cx="422619" cy="284139"/>
            <a:chOff x="11590011" y="3530860"/>
            <a:chExt cx="474810" cy="336330"/>
          </a:xfrm>
        </p:grpSpPr>
        <p:sp>
          <p:nvSpPr>
            <p:cNvPr id="18" name="Oval 17">
              <a:extLst>
                <a:ext uri="{FF2B5EF4-FFF2-40B4-BE49-F238E27FC236}">
                  <a16:creationId xmlns:a16="http://schemas.microsoft.com/office/drawing/2014/main" id="{896E6C1C-9C55-E3EF-2670-2C4852A840AF}"/>
                </a:ext>
              </a:extLst>
            </p:cNvPr>
            <p:cNvSpPr/>
            <p:nvPr/>
          </p:nvSpPr>
          <p:spPr>
            <a:xfrm>
              <a:off x="11638230" y="3530860"/>
              <a:ext cx="357353" cy="336330"/>
            </a:xfrm>
            <a:prstGeom prst="ellipse">
              <a:avLst/>
            </a:prstGeom>
            <a:solidFill>
              <a:srgbClr val="FF9300"/>
            </a:solid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Helvetica" pitchFamily="2" charset="0"/>
              </a:endParaRPr>
            </a:p>
          </p:txBody>
        </p:sp>
        <p:sp>
          <p:nvSpPr>
            <p:cNvPr id="19" name="TextBox 18">
              <a:extLst>
                <a:ext uri="{FF2B5EF4-FFF2-40B4-BE49-F238E27FC236}">
                  <a16:creationId xmlns:a16="http://schemas.microsoft.com/office/drawing/2014/main" id="{3BC6EBAB-719B-F895-4E9F-7455F7ADB1B4}"/>
                </a:ext>
              </a:extLst>
            </p:cNvPr>
            <p:cNvSpPr txBox="1"/>
            <p:nvPr/>
          </p:nvSpPr>
          <p:spPr>
            <a:xfrm>
              <a:off x="11590011" y="3571035"/>
              <a:ext cx="474810" cy="276999"/>
            </a:xfrm>
            <a:prstGeom prst="rect">
              <a:avLst/>
            </a:prstGeom>
            <a:noFill/>
          </p:spPr>
          <p:txBody>
            <a:bodyPr wrap="none" rtlCol="0">
              <a:spAutoFit/>
            </a:bodyPr>
            <a:lstStyle/>
            <a:p>
              <a:r>
                <a:rPr lang="en-US" sz="1200" b="1">
                  <a:solidFill>
                    <a:schemeClr val="bg1"/>
                  </a:solidFill>
                  <a:latin typeface="Helvetica" pitchFamily="2" charset="0"/>
                </a:rPr>
                <a:t>TCs</a:t>
              </a:r>
            </a:p>
          </p:txBody>
        </p:sp>
      </p:grpSp>
      <p:sp>
        <p:nvSpPr>
          <p:cNvPr id="8" name="TextBox 7">
            <a:extLst>
              <a:ext uri="{FF2B5EF4-FFF2-40B4-BE49-F238E27FC236}">
                <a16:creationId xmlns:a16="http://schemas.microsoft.com/office/drawing/2014/main" id="{670CBD1C-BCA7-D9F3-AD13-CD7BE369137C}"/>
              </a:ext>
            </a:extLst>
          </p:cNvPr>
          <p:cNvSpPr txBox="1"/>
          <p:nvPr/>
        </p:nvSpPr>
        <p:spPr>
          <a:xfrm>
            <a:off x="10391779" y="281831"/>
            <a:ext cx="1609142" cy="461665"/>
          </a:xfrm>
          <a:prstGeom prst="rect">
            <a:avLst/>
          </a:prstGeom>
          <a:noFill/>
        </p:spPr>
        <p:txBody>
          <a:bodyPr wrap="square" rtlCol="0">
            <a:spAutoFit/>
          </a:bodyPr>
          <a:lstStyle/>
          <a:p>
            <a:r>
              <a:rPr lang="en-US" sz="2400" i="1">
                <a:solidFill>
                  <a:srgbClr val="004D9C"/>
                </a:solidFill>
                <a:latin typeface="Verdana" panose="020B0604030504040204" pitchFamily="34" charset="0"/>
                <a:ea typeface="Verdana" panose="020B0604030504040204" pitchFamily="34" charset="0"/>
              </a:rPr>
              <a:t>example</a:t>
            </a:r>
          </a:p>
        </p:txBody>
      </p:sp>
    </p:spTree>
    <p:extLst>
      <p:ext uri="{BB962C8B-B14F-4D97-AF65-F5344CB8AC3E}">
        <p14:creationId xmlns:p14="http://schemas.microsoft.com/office/powerpoint/2010/main" val="36061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DF90E2-8B53-AC9F-600E-FD7B76B032FF}"/>
              </a:ext>
            </a:extLst>
          </p:cNvPr>
          <p:cNvSpPr>
            <a:spLocks noGrp="1"/>
          </p:cNvSpPr>
          <p:nvPr>
            <p:ph idx="4294967295"/>
          </p:nvPr>
        </p:nvSpPr>
        <p:spPr>
          <a:xfrm>
            <a:off x="1169096" y="1882775"/>
            <a:ext cx="9855200" cy="4575175"/>
          </a:xfrm>
          <a:prstGeom prst="rect">
            <a:avLst/>
          </a:prstGeom>
        </p:spPr>
        <p:txBody>
          <a:bodyPr>
            <a:noAutofit/>
          </a:bodyPr>
          <a:lstStyle/>
          <a:p>
            <a:pPr marL="0" indent="0">
              <a:lnSpc>
                <a:spcPct val="100000"/>
              </a:lnSpc>
              <a:spcBef>
                <a:spcPts val="0"/>
              </a:spcBef>
              <a:buNone/>
            </a:pPr>
            <a:r>
              <a:rPr lang="en-GB" sz="2800" b="1">
                <a:solidFill>
                  <a:srgbClr val="000000"/>
                </a:solidFill>
                <a:effectLst/>
                <a:latin typeface="Verdana" panose="020B0604030504040204" pitchFamily="34" charset="0"/>
                <a:ea typeface="Verdana" panose="020B0604030504040204" pitchFamily="34" charset="0"/>
                <a:cs typeface="Arial" panose="020B0604020202020204" pitchFamily="34" charset="0"/>
              </a:rPr>
              <a:t>Research Board Process:</a:t>
            </a:r>
          </a:p>
          <a:p>
            <a:pPr marL="0" indent="0">
              <a:lnSpc>
                <a:spcPct val="100000"/>
              </a:lnSpc>
              <a:spcBef>
                <a:spcPts val="0"/>
              </a:spcBef>
              <a:buNone/>
            </a:pPr>
            <a:endParaRPr lang="en-GB" sz="2000" b="1">
              <a:solidFill>
                <a:srgbClr val="000000"/>
              </a:solidFill>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spcBef>
                <a:spcPts val="0"/>
              </a:spcBef>
              <a:buFont typeface="+mj-lt"/>
              <a:buAutoNum type="arabicPeriod"/>
            </a:pPr>
            <a:r>
              <a:rPr lang="en-GB" sz="2000">
                <a:solidFill>
                  <a:srgbClr val="000000"/>
                </a:solidFill>
                <a:effectLst/>
                <a:latin typeface="Verdana" panose="020B0604030504040204" pitchFamily="34" charset="0"/>
                <a:ea typeface="Verdana" panose="020B0604030504040204" pitchFamily="34" charset="0"/>
                <a:cs typeface="Arial" panose="020B0604020202020204" pitchFamily="34" charset="0"/>
              </a:rPr>
              <a:t>Develop </a:t>
            </a:r>
            <a:r>
              <a:rPr lang="en-GB" sz="2000">
                <a:solidFill>
                  <a:srgbClr val="000000"/>
                </a:solidFill>
                <a:latin typeface="Verdana" panose="020B0604030504040204" pitchFamily="34" charset="0"/>
                <a:ea typeface="Verdana" panose="020B0604030504040204" pitchFamily="34" charset="0"/>
                <a:cs typeface="Arial" panose="020B0604020202020204" pitchFamily="34" charset="0"/>
              </a:rPr>
              <a:t>recommendation priority-feasibility matrix</a:t>
            </a:r>
          </a:p>
          <a:p>
            <a:pPr marL="457200" indent="-457200">
              <a:lnSpc>
                <a:spcPct val="100000"/>
              </a:lnSpc>
              <a:spcBef>
                <a:spcPts val="0"/>
              </a:spcBef>
              <a:buFont typeface="+mj-lt"/>
              <a:buAutoNum type="arabicPeriod"/>
            </a:pPr>
            <a:r>
              <a:rPr lang="en-GB" sz="2000">
                <a:solidFill>
                  <a:srgbClr val="000000"/>
                </a:solidFill>
                <a:effectLst/>
                <a:latin typeface="Verdana" panose="020B0604030504040204" pitchFamily="34" charset="0"/>
                <a:ea typeface="Verdana" panose="020B0604030504040204" pitchFamily="34" charset="0"/>
                <a:cs typeface="Arial" panose="020B0604020202020204" pitchFamily="34" charset="0"/>
              </a:rPr>
              <a:t>Create first cut assessment</a:t>
            </a:r>
            <a:endParaRPr lang="en-GB" sz="2000">
              <a:solidFill>
                <a:srgbClr val="000000"/>
              </a:solidFill>
              <a:latin typeface="Verdana" panose="020B0604030504040204" pitchFamily="34" charset="0"/>
              <a:ea typeface="Verdana" panose="020B0604030504040204" pitchFamily="34" charset="0"/>
              <a:cs typeface="Arial" panose="020B0604020202020204" pitchFamily="34" charset="0"/>
            </a:endParaRPr>
          </a:p>
          <a:p>
            <a:pPr marL="457200" indent="-457200">
              <a:lnSpc>
                <a:spcPct val="100000"/>
              </a:lnSpc>
              <a:spcBef>
                <a:spcPts val="0"/>
              </a:spcBef>
              <a:buFont typeface="+mj-lt"/>
              <a:buAutoNum type="arabicPeriod"/>
            </a:pPr>
            <a:r>
              <a:rPr lang="en-GB" sz="2000">
                <a:solidFill>
                  <a:srgbClr val="000000"/>
                </a:solidFill>
                <a:effectLst/>
                <a:latin typeface="Verdana" panose="020B0604030504040204" pitchFamily="34" charset="0"/>
                <a:ea typeface="Verdana" panose="020B0604030504040204" pitchFamily="34" charset="0"/>
                <a:cs typeface="Arial" panose="020B0604020202020204" pitchFamily="34" charset="0"/>
              </a:rPr>
              <a:t>Share with INFCOM and SERCOM for feedback</a:t>
            </a:r>
          </a:p>
          <a:p>
            <a:pPr marL="457200" indent="-457200">
              <a:lnSpc>
                <a:spcPct val="100000"/>
              </a:lnSpc>
              <a:spcBef>
                <a:spcPts val="0"/>
              </a:spcBef>
              <a:buFont typeface="+mj-lt"/>
              <a:buAutoNum type="arabicPeriod"/>
            </a:pPr>
            <a:r>
              <a:rPr lang="en-GB" sz="2000">
                <a:solidFill>
                  <a:srgbClr val="000000"/>
                </a:solidFill>
                <a:latin typeface="Verdana" panose="020B0604030504040204" pitchFamily="34" charset="0"/>
                <a:ea typeface="Verdana" panose="020B0604030504040204" pitchFamily="34" charset="0"/>
                <a:cs typeface="Arial" panose="020B0604020202020204" pitchFamily="34" charset="0"/>
              </a:rPr>
              <a:t>Revise and send to full Research Board using online tool</a:t>
            </a:r>
          </a:p>
          <a:p>
            <a:pPr marL="457200" indent="-457200">
              <a:lnSpc>
                <a:spcPct val="100000"/>
              </a:lnSpc>
              <a:spcBef>
                <a:spcPts val="0"/>
              </a:spcBef>
              <a:buFont typeface="+mj-lt"/>
              <a:buAutoNum type="arabicPeriod"/>
            </a:pPr>
            <a:r>
              <a:rPr lang="en-GB" sz="2000">
                <a:solidFill>
                  <a:srgbClr val="000000"/>
                </a:solidFill>
                <a:effectLst/>
                <a:latin typeface="Verdana" panose="020B0604030504040204" pitchFamily="34" charset="0"/>
                <a:ea typeface="Verdana" panose="020B0604030504040204" pitchFamily="34" charset="0"/>
                <a:cs typeface="Arial" panose="020B0604020202020204" pitchFamily="34" charset="0"/>
              </a:rPr>
              <a:t>Create summary of input for full board discussion</a:t>
            </a:r>
          </a:p>
          <a:p>
            <a:pPr marL="457200" indent="-457200">
              <a:lnSpc>
                <a:spcPct val="100000"/>
              </a:lnSpc>
              <a:spcBef>
                <a:spcPts val="0"/>
              </a:spcBef>
              <a:buFont typeface="+mj-lt"/>
              <a:buAutoNum type="arabicPeriod"/>
            </a:pPr>
            <a:r>
              <a:rPr lang="en-GB" sz="2000">
                <a:solidFill>
                  <a:srgbClr val="000000"/>
                </a:solidFill>
                <a:latin typeface="Verdana" panose="020B0604030504040204" pitchFamily="34" charset="0"/>
                <a:ea typeface="Verdana" panose="020B0604030504040204" pitchFamily="34" charset="0"/>
                <a:cs typeface="Arial" panose="020B0604020202020204" pitchFamily="34" charset="0"/>
              </a:rPr>
              <a:t>Resolve differences in assessments to create a final appraisal</a:t>
            </a:r>
          </a:p>
          <a:p>
            <a:pPr marL="457200" indent="-457200">
              <a:lnSpc>
                <a:spcPct val="100000"/>
              </a:lnSpc>
              <a:spcBef>
                <a:spcPts val="0"/>
              </a:spcBef>
              <a:buFont typeface="+mj-lt"/>
              <a:buAutoNum type="arabicPeriod"/>
            </a:pPr>
            <a:r>
              <a:rPr lang="en-GB" sz="2000">
                <a:solidFill>
                  <a:srgbClr val="000000"/>
                </a:solidFill>
                <a:latin typeface="Verdana" panose="020B0604030504040204" pitchFamily="34" charset="0"/>
                <a:ea typeface="Verdana" panose="020B0604030504040204" pitchFamily="34" charset="0"/>
                <a:cs typeface="Arial" panose="020B0604020202020204" pitchFamily="34" charset="0"/>
              </a:rPr>
              <a:t>Expand on conditioning factors for appraisal document</a:t>
            </a:r>
          </a:p>
          <a:p>
            <a:pPr marL="457200" indent="-457200">
              <a:lnSpc>
                <a:spcPct val="100000"/>
              </a:lnSpc>
              <a:spcBef>
                <a:spcPts val="0"/>
              </a:spcBef>
              <a:buFont typeface="+mj-lt"/>
              <a:buAutoNum type="arabicPeriod"/>
            </a:pPr>
            <a:r>
              <a:rPr lang="en-GB" sz="2000">
                <a:solidFill>
                  <a:srgbClr val="000000"/>
                </a:solidFill>
                <a:effectLst/>
                <a:latin typeface="Verdana" panose="020B0604030504040204" pitchFamily="34" charset="0"/>
                <a:ea typeface="Verdana" panose="020B0604030504040204" pitchFamily="34" charset="0"/>
                <a:cs typeface="Arial" panose="020B0604020202020204" pitchFamily="34" charset="0"/>
              </a:rPr>
              <a:t>Write final report (Doc 3.3(4) annex)</a:t>
            </a:r>
          </a:p>
        </p:txBody>
      </p:sp>
      <p:sp>
        <p:nvSpPr>
          <p:cNvPr id="4" name="Rectangle 2">
            <a:extLst>
              <a:ext uri="{FF2B5EF4-FFF2-40B4-BE49-F238E27FC236}">
                <a16:creationId xmlns:a16="http://schemas.microsoft.com/office/drawing/2014/main" id="{25303213-BE5B-1F4A-5049-490195D821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9AA8FF6F-9EB3-535E-2786-86AD72A8FD17}"/>
              </a:ext>
            </a:extLst>
          </p:cNvPr>
          <p:cNvSpPr>
            <a:spLocks noChangeArrowheads="1"/>
          </p:cNvSpPr>
          <p:nvPr/>
        </p:nvSpPr>
        <p:spPr bwMode="auto">
          <a:xfrm>
            <a:off x="1107401" y="472288"/>
            <a:ext cx="9977198"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1pPr>
            <a:lvl2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2pPr>
            <a:lvl3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3pPr>
            <a:lvl4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4pPr>
            <a:lvl5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5pPr>
            <a:lvl6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6pPr>
            <a:lvl7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7pPr>
            <a:lvl8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8pPr>
            <a:lvl9pPr eaLnBrk="0" fontAlgn="base" hangingPunct="0">
              <a:spcBef>
                <a:spcPct val="0"/>
              </a:spcBef>
              <a:spcAft>
                <a:spcPct val="0"/>
              </a:spcAft>
              <a:tabLst>
                <a:tab pos="720725" algn="l"/>
                <a:tab pos="42862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tab pos="720725" algn="l"/>
                <a:tab pos="4286250" algn="l"/>
              </a:tabLst>
            </a:pPr>
            <a:r>
              <a:rPr lang="en-CH" sz="3200" b="1">
                <a:latin typeface="Verdana"/>
                <a:ea typeface="Verdana"/>
                <a:cs typeface="Arial"/>
              </a:rPr>
              <a:t>Doc</a:t>
            </a:r>
            <a:r>
              <a:rPr lang="en-US" sz="3200" b="1">
                <a:effectLst/>
                <a:latin typeface="Verdana"/>
                <a:ea typeface="Verdana"/>
                <a:cs typeface="Arial"/>
              </a:rPr>
              <a:t>. </a:t>
            </a:r>
            <a:r>
              <a:rPr lang="en-CH" sz="3200" b="1">
                <a:effectLst/>
                <a:latin typeface="Verdana"/>
                <a:ea typeface="Verdana"/>
                <a:cs typeface="Arial"/>
              </a:rPr>
              <a:t>4.3</a:t>
            </a:r>
            <a:r>
              <a:rPr lang="en-US" sz="3200" b="1">
                <a:effectLst/>
                <a:latin typeface="Verdana"/>
                <a:ea typeface="Verdana"/>
                <a:cs typeface="Arial"/>
              </a:rPr>
              <a:t>(</a:t>
            </a:r>
            <a:r>
              <a:rPr lang="en-CH" sz="3200" b="1">
                <a:effectLst/>
                <a:latin typeface="Verdana"/>
                <a:ea typeface="Verdana"/>
                <a:cs typeface="Arial"/>
              </a:rPr>
              <a:t>4</a:t>
            </a:r>
            <a:r>
              <a:rPr lang="en-US" sz="3200" b="1">
                <a:effectLst/>
                <a:latin typeface="Verdana"/>
                <a:ea typeface="Verdana"/>
                <a:cs typeface="Arial"/>
              </a:rPr>
              <a:t>)</a:t>
            </a:r>
          </a:p>
          <a:p>
            <a:pPr algn="ctr"/>
            <a:r>
              <a:rPr lang="en-US" b="1" i="1">
                <a:latin typeface="Verdana"/>
                <a:ea typeface="Verdana"/>
                <a:cs typeface="Arial"/>
              </a:rPr>
              <a:t>Scientific Advisory Panel </a:t>
            </a:r>
            <a:r>
              <a:rPr kumimoji="0" lang="en-US" b="1" i="1" u="none" strike="noStrike" cap="none" normalizeH="0" baseline="0">
                <a:ln>
                  <a:noFill/>
                </a:ln>
                <a:latin typeface="Verdana"/>
                <a:ea typeface="Verdana"/>
                <a:cs typeface="Arial"/>
              </a:rPr>
              <a:t>Recommendations </a:t>
            </a:r>
            <a:r>
              <a:rPr lang="en-US" b="1" i="1">
                <a:latin typeface="Verdana"/>
                <a:ea typeface="Verdana"/>
                <a:cs typeface="Arial"/>
              </a:rPr>
              <a:t>with </a:t>
            </a:r>
            <a:r>
              <a:rPr kumimoji="0" lang="en-US" b="1" i="1" u="none" strike="noStrike" cap="none" normalizeH="0" baseline="0">
                <a:ln>
                  <a:noFill/>
                </a:ln>
                <a:latin typeface="Verdana"/>
                <a:ea typeface="Verdana"/>
                <a:cs typeface="Arial"/>
              </a:rPr>
              <a:t>Research Board Appraisal</a:t>
            </a:r>
            <a:endParaRPr lang="en-US">
              <a:latin typeface="Verdana"/>
              <a:ea typeface="Verdana"/>
              <a:cs typeface="Arial"/>
            </a:endParaRPr>
          </a:p>
        </p:txBody>
      </p:sp>
    </p:spTree>
    <p:extLst>
      <p:ext uri="{BB962C8B-B14F-4D97-AF65-F5344CB8AC3E}">
        <p14:creationId xmlns:p14="http://schemas.microsoft.com/office/powerpoint/2010/main" val="318139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MO 150y_PPT template_final" id="{B3EF7058-1FF0-4ED5-86CD-56874FE9D8DD}" vid="{852C1DF3-8CD9-4FD1-9012-2D9301629E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CAF269140A5543AF3A8CC154D7AACB" ma:contentTypeVersion="" ma:contentTypeDescription="Create a new document." ma:contentTypeScope="" ma:versionID="cf92dc3f59cd5d365ad3a7b1bd9d15d6">
  <xsd:schema xmlns:xsd="http://www.w3.org/2001/XMLSchema" xmlns:xs="http://www.w3.org/2001/XMLSchema" xmlns:p="http://schemas.microsoft.com/office/2006/metadata/properties" xmlns:ns2="ee524a4b-706c-4f01-afc3-358812d8a041" targetNamespace="http://schemas.microsoft.com/office/2006/metadata/properties" ma:root="true" ma:fieldsID="a1594fc56ff0ef5eb7db85bf8363c850" ns2:_="">
    <xsd:import namespace="ee524a4b-706c-4f01-afc3-358812d8a0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24a4b-706c-4f01-afc3-358812d8a0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78096B-3825-47BC-82E0-2857437BD08D}">
  <ds:schemaRefs>
    <ds:schemaRef ds:uri="http://schemas.openxmlformats.org/package/2006/metadata/core-propertie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9d2c9005-3129-4719-81ca-2fc8d806cf37"/>
    <ds:schemaRef ds:uri="2c63548e-e22e-43cb-a415-9193d4d80a38"/>
  </ds:schemaRefs>
</ds:datastoreItem>
</file>

<file path=customXml/itemProps2.xml><?xml version="1.0" encoding="utf-8"?>
<ds:datastoreItem xmlns:ds="http://schemas.openxmlformats.org/officeDocument/2006/customXml" ds:itemID="{8A484084-3017-4042-A1F7-AD4540811BE8}">
  <ds:schemaRefs>
    <ds:schemaRef ds:uri="http://schemas.microsoft.com/sharepoint/v3/contenttype/forms"/>
  </ds:schemaRefs>
</ds:datastoreItem>
</file>

<file path=customXml/itemProps3.xml><?xml version="1.0" encoding="utf-8"?>
<ds:datastoreItem xmlns:ds="http://schemas.openxmlformats.org/officeDocument/2006/customXml" ds:itemID="{8ABE8137-76B9-47A0-9947-67FA4845657C}"/>
</file>

<file path=docProps/app.xml><?xml version="1.0" encoding="utf-8"?>
<Properties xmlns="http://schemas.openxmlformats.org/officeDocument/2006/extended-properties" xmlns:vt="http://schemas.openxmlformats.org/officeDocument/2006/docPropsVTypes">
  <TotalTime>1</TotalTime>
  <Words>1456</Words>
  <Application>Microsoft Office PowerPoint</Application>
  <PresentationFormat>Widescreen</PresentationFormat>
  <Paragraphs>157</Paragraphs>
  <Slides>17</Slides>
  <Notes>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of self-Identified locations of 5km or finer resolution global and regional models, either coupled or single components of the Earth System (WCRP Report).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Stuart</dc:creator>
  <cp:lastModifiedBy>Lauren Stuart</cp:lastModifiedBy>
  <cp:revision>33</cp:revision>
  <dcterms:created xsi:type="dcterms:W3CDTF">2023-05-24T13:41:35Z</dcterms:created>
  <dcterms:modified xsi:type="dcterms:W3CDTF">2023-05-25T05:44:17Z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0x0101001FCAF269140A5543AF3A8CC154D7AACB</vt:lpwstr>
  </property>
  <property fmtid="{D5CDD505-2E9C-101B-9397-08002B2CF9AE}" pid="3" name="MediaServiceImageTags">
    <vt:lpwstr/>
  </property>
</Properties>
</file>